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329" r:id="rId3"/>
    <p:sldId id="261" r:id="rId4"/>
    <p:sldId id="257" r:id="rId5"/>
    <p:sldId id="268" r:id="rId6"/>
    <p:sldId id="269" r:id="rId7"/>
    <p:sldId id="315" r:id="rId8"/>
    <p:sldId id="328" r:id="rId9"/>
    <p:sldId id="287" r:id="rId10"/>
    <p:sldId id="270" r:id="rId11"/>
    <p:sldId id="302" r:id="rId12"/>
    <p:sldId id="317" r:id="rId13"/>
    <p:sldId id="318" r:id="rId14"/>
    <p:sldId id="319" r:id="rId15"/>
    <p:sldId id="320" r:id="rId16"/>
    <p:sldId id="321" r:id="rId17"/>
    <p:sldId id="322" r:id="rId18"/>
    <p:sldId id="304" r:id="rId19"/>
    <p:sldId id="325" r:id="rId20"/>
    <p:sldId id="289" r:id="rId21"/>
    <p:sldId id="326" r:id="rId22"/>
    <p:sldId id="297" r:id="rId23"/>
    <p:sldId id="306" r:id="rId24"/>
    <p:sldId id="291" r:id="rId25"/>
    <p:sldId id="292" r:id="rId26"/>
    <p:sldId id="293" r:id="rId27"/>
    <p:sldId id="307" r:id="rId28"/>
    <p:sldId id="301" r:id="rId29"/>
    <p:sldId id="327" r:id="rId30"/>
    <p:sldId id="273" r:id="rId31"/>
    <p:sldId id="280" r:id="rId32"/>
    <p:sldId id="309" r:id="rId33"/>
    <p:sldId id="310" r:id="rId34"/>
    <p:sldId id="267" r:id="rId35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Pretendard Black" panose="02000A03000000020004" pitchFamily="2" charset="-127"/>
      <p:bold r:id="rId38"/>
    </p:embeddedFont>
    <p:embeddedFont>
      <p:font typeface="Pretendard Light" panose="02000403000000020004" pitchFamily="2" charset="-127"/>
      <p:regular r:id="rId39"/>
    </p:embeddedFont>
    <p:embeddedFont>
      <p:font typeface="Pretendard Medium" panose="02000603000000020004" pitchFamily="2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50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2021-12-29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37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2021-12-29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62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66675"/>
            <a:ext cx="10515600" cy="2762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2021-12-29 Wednesday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58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2021-12-29 Wednesday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85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985520-3AC7-45E7-870F-F1B588628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1" y="64983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Copyright </a:t>
            </a:r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ⓒ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2021 by Cocktail Media  All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FBDD8A-80E0-4830-9328-F9BFF3E33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800" kern="120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+mn-cs"/>
              </a:defRPr>
            </a:lvl1pPr>
          </a:lstStyle>
          <a:p>
            <a:fld id="{9B5B49D2-06C6-4A5E-BD75-A5E162BB7688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70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DE89D-A7D0-4022-AC97-AE09D5A220C3}" type="datetimeFigureOut">
              <a:rPr lang="ko-KR" altLang="en-US" smtClean="0"/>
              <a:t>2021-12-29 Wednesday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17" Type="http://schemas.microsoft.com/office/2007/relationships/hdphoto" Target="../media/hdphoto7.wdp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17" Type="http://schemas.microsoft.com/office/2007/relationships/hdphoto" Target="../media/hdphoto7.wdp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Relationship Id="rId1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33BAF86-79A7-47CC-8280-E0DB82EE7336}"/>
              </a:ext>
            </a:extLst>
          </p:cNvPr>
          <p:cNvCxnSpPr>
            <a:cxnSpLocks/>
          </p:cNvCxnSpPr>
          <p:nvPr/>
        </p:nvCxnSpPr>
        <p:spPr>
          <a:xfrm>
            <a:off x="7807278" y="3429959"/>
            <a:ext cx="405452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A75A077-ADFE-44D5-9670-0729177FD2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36735" r="77517" b="25544"/>
          <a:stretch/>
        </p:blipFill>
        <p:spPr>
          <a:xfrm>
            <a:off x="7255170" y="2994624"/>
            <a:ext cx="455318" cy="43533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767637" y="2963838"/>
            <a:ext cx="419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  <a:cs typeface="Pretendard Black" panose="02000A03000000020004" pitchFamily="2" charset="-127"/>
              </a:rPr>
              <a:t>앱 로그인과 </a:t>
            </a:r>
            <a:r>
              <a:rPr lang="ko-KR" altLang="en-US" sz="2400" b="1" dirty="0" err="1" smtClean="0">
                <a:latin typeface="+mj-lt"/>
                <a:ea typeface="맑은 고딕" panose="020B0503020000020004" pitchFamily="50" charset="-127"/>
                <a:cs typeface="Pretendard Black" panose="02000A03000000020004" pitchFamily="2" charset="-127"/>
              </a:rPr>
              <a:t>아바타</a:t>
            </a: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  <a:cs typeface="Pretendard Black" panose="02000A03000000020004" pitchFamily="2" charset="-127"/>
              </a:rPr>
              <a:t> 선택</a:t>
            </a:r>
            <a:endParaRPr lang="ko-KR" altLang="en-US" sz="2400" b="1" dirty="0">
              <a:latin typeface="+mj-lt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+mj-lt"/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+mj-lt"/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+mj-lt"/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+mj-lt"/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+mj-lt"/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+mj-lt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92868" y="5928852"/>
            <a:ext cx="217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2021.12.29</a:t>
            </a:r>
            <a:endParaRPr lang="en-US" altLang="ko-KR" sz="1400" b="1" dirty="0" smtClean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algn="r"/>
            <a:r>
              <a:rPr lang="ko-KR" altLang="en-US" sz="1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황    윤    재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8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1: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앱 실행 및 타이틀 화면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최초 실행 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6664452" y="154933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21" name="타원 20"/>
          <p:cNvSpPr/>
          <p:nvPr/>
        </p:nvSpPr>
        <p:spPr>
          <a:xfrm>
            <a:off x="3518925" y="5508728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/>
              <a:t>AI </a:t>
            </a:r>
            <a:r>
              <a:rPr lang="en-US" altLang="ko-KR" sz="600" b="1" dirty="0" smtClean="0"/>
              <a:t>Friend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607966" y="3524750"/>
            <a:ext cx="3316436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아무 곳이나 터치해주세요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79950" y="3391131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589264" y="1267703"/>
            <a:ext cx="3272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① 종료하기 버튼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버튼을 터치하면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확인 팝업을 거쳐 앱을 종료합니다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89264" y="2258673"/>
            <a:ext cx="3272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② 타이틀 메시지 버튼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타이틀 화면에서 다음 단계로의 진행을 위한 방법을 안내하기 위한 메시지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화면 중앙에 표시됩니다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8589264" y="3249643"/>
            <a:ext cx="3272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③ </a:t>
            </a:r>
            <a:r>
              <a:rPr lang="ko-KR" altLang="en-US" sz="1000" b="1" dirty="0" err="1" smtClean="0"/>
              <a:t>푸터</a:t>
            </a:r>
            <a:r>
              <a:rPr lang="ko-KR" altLang="en-US" sz="1000" b="1" dirty="0" smtClean="0"/>
              <a:t> 영역</a:t>
            </a:r>
            <a:endParaRPr lang="en-US" altLang="ko-KR" sz="1000" b="1" dirty="0" smtClean="0"/>
          </a:p>
          <a:p>
            <a:pPr marL="171450" indent="-171450">
              <a:buFontTx/>
              <a:buChar char="-"/>
            </a:pPr>
            <a:r>
              <a:rPr lang="ko-KR" altLang="en-US" sz="1000" dirty="0" err="1" smtClean="0"/>
              <a:t>푸터를</a:t>
            </a:r>
            <a:r>
              <a:rPr lang="ko-KR" altLang="en-US" sz="1000" dirty="0" smtClean="0"/>
              <a:t> 표시할 필요가 있을 경우 화면 하단 중앙에 표시합니다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742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string key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48869"/>
              </p:ext>
            </p:extLst>
          </p:nvPr>
        </p:nvGraphicFramePr>
        <p:xfrm>
          <a:off x="2032000" y="1552505"/>
          <a:ext cx="8127999" cy="11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61">
                  <a:extLst>
                    <a:ext uri="{9D8B030D-6E8A-4147-A177-3AD203B41FA5}">
                      <a16:colId xmlns:a16="http://schemas.microsoft.com/office/drawing/2014/main" val="3745780589"/>
                    </a:ext>
                  </a:extLst>
                </a:gridCol>
                <a:gridCol w="2920817">
                  <a:extLst>
                    <a:ext uri="{9D8B030D-6E8A-4147-A177-3AD203B41FA5}">
                      <a16:colId xmlns:a16="http://schemas.microsoft.com/office/drawing/2014/main" val="677962761"/>
                    </a:ext>
                  </a:extLst>
                </a:gridCol>
                <a:gridCol w="4667021">
                  <a:extLst>
                    <a:ext uri="{9D8B030D-6E8A-4147-A177-3AD203B41FA5}">
                      <a16:colId xmlns:a16="http://schemas.microsoft.com/office/drawing/2014/main" val="2140093616"/>
                    </a:ext>
                  </a:extLst>
                </a:gridCol>
              </a:tblGrid>
              <a:tr h="2927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String</a:t>
                      </a:r>
                      <a:r>
                        <a:rPr lang="en-US" altLang="ko-KR" sz="1100" b="1" baseline="0" dirty="0" smtClean="0"/>
                        <a:t> key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text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63472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1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COMMON_BTN_QUIT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종료하기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769947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2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COMMON_BTN_TOUCHTOSTART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아무 곳이나 터치해주세요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59901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COMMON_BATTOM_FOOTER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AI Friend METAVERSE </a:t>
                      </a:r>
                      <a:r>
                        <a:rPr lang="en-US" altLang="ko-KR" sz="1100" b="0" dirty="0" err="1" smtClean="0"/>
                        <a:t>PoC</a:t>
                      </a:r>
                      <a:r>
                        <a:rPr lang="en-US" altLang="ko-KR" sz="1100" b="0" dirty="0" smtClean="0"/>
                        <a:t> ver.</a:t>
                      </a:r>
                      <a:endParaRPr lang="ko-KR" altLang="en-US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2796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0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2: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작성된 닉네임 없음 안내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Friendly AI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5503" y="2343872"/>
            <a:ext cx="4618049" cy="2731087"/>
          </a:xfrm>
          <a:prstGeom prst="roundRect">
            <a:avLst>
              <a:gd name="adj" fmla="val 4142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32939" y="2868191"/>
            <a:ext cx="4383176" cy="1640394"/>
          </a:xfrm>
          <a:prstGeom prst="roundRect">
            <a:avLst>
              <a:gd name="adj" fmla="val 41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작성된 닉네임이 없습니다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아래의 확인 버튼을 누르면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닉네임 작성을 시작합니다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07604" y="2418704"/>
            <a:ext cx="27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     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656584" y="4613780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1805776" y="2215856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3473245" y="4592730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589264" y="1267703"/>
            <a:ext cx="327253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팝업 윈도우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실행 시 스마트폰에 저장된 닉네임이 있는지 확인 후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없다면 최초 실행을 간주하여 닉네임 작성 과정의 진행을 위한 팝업 윈도우를 생성합니다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모달을</a:t>
            </a:r>
            <a:r>
              <a:rPr lang="ko-KR" altLang="en-US" sz="1000" dirty="0" smtClean="0"/>
              <a:t> 사용하지 않는 이유는 단계 진행을 하지 않고 팝업 외의 영역을 터치함으로 인해 발생할 수 있는 예외처리를 줄이기 위해서 입니다</a:t>
            </a:r>
            <a:r>
              <a:rPr lang="en-US" altLang="ko-KR" sz="1000" dirty="0" smtClean="0"/>
              <a:t>.(</a:t>
            </a:r>
            <a:r>
              <a:rPr lang="ko-KR" altLang="en-US" sz="1000" dirty="0" smtClean="0"/>
              <a:t>이 단계에서 유저가 할 수 있는 행동은 앱 강제 종료와 닉네임 작성 시작 밖에 없도록 유도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89264" y="3725650"/>
            <a:ext cx="32725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확인 버튼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확인 버튼을 누르면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팝업 윈도우가 닫히고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닉네임 작성을 위한 다음 단계로 넘어갑니다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496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3: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닉네임 작성 팝업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Friendly AI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0523224" y="4395427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916940" y="4395427"/>
            <a:ext cx="1219200" cy="35052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916940" y="4863517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비활성화</a:t>
            </a:r>
            <a:r>
              <a:rPr lang="en-US" altLang="ko-KR" sz="1000" dirty="0" smtClean="0"/>
              <a:t>(Dimmed)</a:t>
            </a:r>
            <a:r>
              <a:rPr lang="ko-KR" altLang="en-US" sz="1000" dirty="0" smtClean="0"/>
              <a:t>상태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0523224" y="4863517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활성화 상태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5503" y="2343872"/>
            <a:ext cx="4618049" cy="2731087"/>
          </a:xfrm>
          <a:prstGeom prst="roundRect">
            <a:avLst>
              <a:gd name="adj" fmla="val 4142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32939" y="3164219"/>
            <a:ext cx="4383176" cy="489696"/>
          </a:xfrm>
          <a:prstGeom prst="roundRect">
            <a:avLst>
              <a:gd name="adj" fmla="val 41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이 곳을 터치해 닉네임을 입력합니다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07604" y="2418704"/>
            <a:ext cx="27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     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656584" y="4613780"/>
            <a:ext cx="1219200" cy="350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032939" y="3820259"/>
            <a:ext cx="438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닉네임은 한글 또는 영문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숫자를 이용하여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자 이상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10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자 이하로 자유롭게 작성할 수 있습니다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82198" y="2204671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1974050" y="3141374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3473245" y="4548884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589264" y="1267703"/>
            <a:ext cx="32725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팝업 윈도우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앞의 팝업에서 </a:t>
            </a:r>
            <a:r>
              <a:rPr lang="en-US" altLang="ko-KR" sz="1000" dirty="0" smtClean="0"/>
              <a:t>[</a:t>
            </a:r>
            <a:r>
              <a:rPr lang="ko-KR" altLang="en-US" sz="1000" dirty="0" smtClean="0"/>
              <a:t>확인</a:t>
            </a:r>
            <a:r>
              <a:rPr lang="en-US" altLang="ko-KR" sz="1000" dirty="0" smtClean="0"/>
              <a:t>]</a:t>
            </a:r>
            <a:r>
              <a:rPr lang="ko-KR" altLang="en-US" sz="1000" dirty="0" smtClean="0"/>
              <a:t>을 터치하면 팝업의 내용이 이와 같이 변경됩니다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89264" y="3096447"/>
            <a:ext cx="32725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확인 버튼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확인 버튼은 닉네임이 입력되기 전에는 비활성화 상태로 어둡게 표시됩니다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이후 닉네임 입력을 완료하면 활성화 되어 터치할 수 있게 됩니다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8589264" y="2180942"/>
            <a:ext cx="32725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닉네임 표시 영역</a:t>
            </a:r>
            <a:r>
              <a:rPr lang="en-US" altLang="ko-KR" sz="1000" b="1" dirty="0" smtClean="0"/>
              <a:t>(button)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이 영역을 터치하면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문자 </a:t>
            </a:r>
            <a:r>
              <a:rPr lang="ko-KR" altLang="en-US" sz="1000" dirty="0" err="1" smtClean="0"/>
              <a:t>입력기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키보드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가 호출되고 닉네임을 입력할 수 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30428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4: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닉네임 작성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Friendly AI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5503" y="2343872"/>
            <a:ext cx="4618049" cy="2731087"/>
          </a:xfrm>
          <a:prstGeom prst="roundRect">
            <a:avLst>
              <a:gd name="adj" fmla="val 4142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32939" y="3164219"/>
            <a:ext cx="4383176" cy="489696"/>
          </a:xfrm>
          <a:prstGeom prst="roundRect">
            <a:avLst>
              <a:gd name="adj" fmla="val 41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이 곳을 터치해 닉네임을 입력합니다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07604" y="2418704"/>
            <a:ext cx="27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     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656584" y="4613780"/>
            <a:ext cx="1219200" cy="350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32939" y="2860394"/>
            <a:ext cx="4383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아래의 빈 칸을 터치해서 사용할 닉네임을 입력해주세요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32939" y="3820259"/>
            <a:ext cx="438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닉네임은 한글 또는 영문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숫자를 이용하여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자 이상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20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자 이하로 자유롭게 작성할 수 있습니다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51" r="5644"/>
          <a:stretch/>
        </p:blipFill>
        <p:spPr>
          <a:xfrm>
            <a:off x="340711" y="3239876"/>
            <a:ext cx="7767638" cy="26549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3292" y="332277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입력한닉네임칠팔구십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404737" y="310772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589264" y="1267703"/>
            <a:ext cx="327253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문자 </a:t>
            </a:r>
            <a:r>
              <a:rPr lang="ko-KR" altLang="en-US" sz="1000" b="1" dirty="0" err="1" smtClean="0"/>
              <a:t>입력기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키보드</a:t>
            </a:r>
            <a:r>
              <a:rPr lang="en-US" altLang="ko-KR" sz="1000" b="1" dirty="0" smtClean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사용중인 기기의 문자 </a:t>
            </a:r>
            <a:r>
              <a:rPr lang="ko-KR" altLang="en-US" sz="1000" dirty="0" err="1" smtClean="0"/>
              <a:t>입력기를</a:t>
            </a:r>
            <a:r>
              <a:rPr lang="ko-KR" altLang="en-US" sz="1000" dirty="0" smtClean="0"/>
              <a:t> 호출하여 사용하고자 하는 닉네임을 입력합니다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닉네임은 한글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영문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숫자 및 </a:t>
            </a:r>
            <a:r>
              <a:rPr lang="ko-KR" altLang="en-US" sz="1000" dirty="0">
                <a:latin typeface="맑은 고딕" panose="020B0503020000020004" pitchFamily="50" charset="-127"/>
                <a:cs typeface="Pretendard Light" panose="02000403000000020004" pitchFamily="2" charset="-127"/>
              </a:rPr>
              <a:t> 구글 키보드에서 지원하는 </a:t>
            </a:r>
            <a:r>
              <a:rPr lang="ko-KR" altLang="en-US" sz="1000" dirty="0" err="1" smtClean="0">
                <a:latin typeface="맑은 고딕" panose="020B0503020000020004" pitchFamily="50" charset="-127"/>
                <a:cs typeface="Pretendard Light" panose="02000403000000020004" pitchFamily="2" charset="-127"/>
              </a:rPr>
              <a:t>특수문자</a:t>
            </a:r>
            <a:r>
              <a:rPr lang="ko-KR" altLang="en-US" sz="1000" dirty="0" err="1" smtClean="0"/>
              <a:t>의</a:t>
            </a:r>
            <a:r>
              <a:rPr lang="ko-KR" altLang="en-US" sz="1000" dirty="0" smtClean="0"/>
              <a:t> 조합으로 두 글자 이상</a:t>
            </a:r>
            <a:r>
              <a:rPr lang="en-US" altLang="ko-KR" sz="1000" dirty="0" smtClean="0"/>
              <a:t>, 10</a:t>
            </a:r>
            <a:r>
              <a:rPr lang="ko-KR" altLang="en-US" sz="1000" dirty="0" smtClean="0"/>
              <a:t>글자 이하로 입력할 수 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이 단계에서는 사용할 수 있는 닉네임인지 검사하지 않고 입력만 진행하도록 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입력 후 확인 버튼을 터치하면 키보드가 닫히고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입력한 닉네임이 팝업 윈도우에 표시됩니다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14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5: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닉네임 작성 팝업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입력 완료 후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Friendly AI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5503" y="2343872"/>
            <a:ext cx="4618049" cy="2731087"/>
          </a:xfrm>
          <a:prstGeom prst="roundRect">
            <a:avLst>
              <a:gd name="adj" fmla="val 4142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32939" y="3164219"/>
            <a:ext cx="4383176" cy="489696"/>
          </a:xfrm>
          <a:prstGeom prst="roundRect">
            <a:avLst>
              <a:gd name="adj" fmla="val 41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입력한닉네임칠팔구십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07604" y="2418704"/>
            <a:ext cx="27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     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656584" y="4613780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032939" y="3820259"/>
            <a:ext cx="438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닉네임은 한글 또는 영문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숫자를 이용하여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자 이상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, 10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자 이하로 자유롭게 작성할 수 있습니다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89264" y="1267703"/>
            <a:ext cx="3272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</a:t>
            </a:r>
            <a:r>
              <a:rPr lang="ko-KR" altLang="en-US" sz="1000" b="1" dirty="0"/>
              <a:t>닉네임 표시 영역</a:t>
            </a:r>
            <a:r>
              <a:rPr lang="en-US" altLang="ko-KR" sz="1000" b="1" dirty="0"/>
              <a:t>(button)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문자 </a:t>
            </a:r>
            <a:r>
              <a:rPr lang="ko-KR" altLang="en-US" sz="1000" dirty="0" err="1" smtClean="0"/>
              <a:t>입력기를</a:t>
            </a:r>
            <a:r>
              <a:rPr lang="ko-KR" altLang="en-US" sz="1000" dirty="0" smtClean="0"/>
              <a:t> 이용해 입력한 닉네임이 표시됩니다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89264" y="2180942"/>
            <a:ext cx="32725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확인 버튼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활성화 상태</a:t>
            </a:r>
            <a:r>
              <a:rPr lang="en-US" altLang="ko-KR" sz="1000" b="1" dirty="0" smtClean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닉네임이 입력되어 있다면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확인 버튼이 활성화 상태로 표시됩니다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확인 버튼을 터치하면 닉네임의 유효성을 검사한 뒤 문제가 있다면 알림 팝업을 표시하고 </a:t>
            </a:r>
            <a:r>
              <a:rPr lang="en-US" altLang="ko-KR" sz="1000" dirty="0" smtClean="0"/>
              <a:t>step3</a:t>
            </a:r>
            <a:r>
              <a:rPr lang="ko-KR" altLang="en-US" sz="1000" dirty="0" smtClean="0"/>
              <a:t>로 되돌아 갑니다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문제가 없다면 다음 단계로 넘어갑니다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9" name="타원 18"/>
          <p:cNvSpPr/>
          <p:nvPr/>
        </p:nvSpPr>
        <p:spPr>
          <a:xfrm>
            <a:off x="1923212" y="3036203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3528568" y="447378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523224" y="4059933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916940" y="4059933"/>
            <a:ext cx="1219200" cy="35052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8916940" y="4528023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비활성화</a:t>
            </a:r>
            <a:r>
              <a:rPr lang="en-US" altLang="ko-KR" sz="1000" dirty="0" smtClean="0"/>
              <a:t>(Dimmed)</a:t>
            </a:r>
            <a:r>
              <a:rPr lang="ko-KR" altLang="en-US" sz="1000" dirty="0" smtClean="0"/>
              <a:t>상태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0523224" y="4528023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활성화 상태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73560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5-1: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에러 팝업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글자수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2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자 미만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Friendly AI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542032" y="3551648"/>
            <a:ext cx="3364992" cy="315536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터치하여 이름을 입력하세요</a:t>
            </a:r>
            <a:endParaRPr lang="ko-KR" altLang="en-US" sz="12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14928" y="4594072"/>
            <a:ext cx="1219200" cy="35052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입장하기</a:t>
            </a:r>
            <a:endParaRPr lang="ko-KR" altLang="en-US" sz="16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915503" y="2343872"/>
            <a:ext cx="4618049" cy="2731087"/>
          </a:xfrm>
          <a:prstGeom prst="roundRect">
            <a:avLst>
              <a:gd name="adj" fmla="val 4142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32939" y="2868191"/>
            <a:ext cx="4383176" cy="1640394"/>
          </a:xfrm>
          <a:prstGeom prst="roundRect">
            <a:avLst>
              <a:gd name="adj" fmla="val 41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글자 수가 </a:t>
            </a:r>
            <a:r>
              <a:rPr lang="ko-KR" altLang="en-US" sz="1200" dirty="0">
                <a:solidFill>
                  <a:schemeClr val="tx1"/>
                </a:solidFill>
              </a:rPr>
              <a:t>너무 적습니다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닉네임은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자 이상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en-US" altLang="ko-KR" sz="1200" dirty="0" smtClean="0">
                <a:solidFill>
                  <a:schemeClr val="tx1"/>
                </a:solidFill>
              </a:rPr>
              <a:t>0</a:t>
            </a:r>
            <a:r>
              <a:rPr lang="ko-KR" altLang="en-US" sz="1200" dirty="0">
                <a:solidFill>
                  <a:schemeClr val="tx1"/>
                </a:solidFill>
              </a:rPr>
              <a:t>자 이하의 한글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영문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숫자를 이용해 </a:t>
            </a:r>
            <a:r>
              <a:rPr lang="ko-KR" altLang="en-US" sz="1200" dirty="0" smtClean="0">
                <a:solidFill>
                  <a:schemeClr val="tx1"/>
                </a:solidFill>
              </a:rPr>
              <a:t>만들어주세요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7604" y="2418704"/>
            <a:ext cx="27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     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584" y="4613780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89264" y="1267703"/>
            <a:ext cx="32725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알림 팝업 </a:t>
            </a:r>
            <a:r>
              <a:rPr lang="en-US" altLang="ko-KR" sz="1000" b="1" dirty="0" smtClean="0"/>
              <a:t>– </a:t>
            </a:r>
            <a:r>
              <a:rPr lang="ko-KR" altLang="en-US" sz="1000" b="1" dirty="0" smtClean="0"/>
              <a:t>입력된 글자 수 </a:t>
            </a:r>
            <a:r>
              <a:rPr lang="en-US" altLang="ko-KR" sz="1000" b="1" dirty="0" smtClean="0"/>
              <a:t>2</a:t>
            </a:r>
            <a:r>
              <a:rPr lang="ko-KR" altLang="en-US" sz="1000" b="1" dirty="0" smtClean="0"/>
              <a:t>자 미만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입력된 글자수가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자 미만</a:t>
            </a:r>
            <a:r>
              <a:rPr lang="en-US" altLang="ko-KR" sz="1000" dirty="0" smtClean="0"/>
              <a:t>(0 </a:t>
            </a:r>
            <a:r>
              <a:rPr lang="ko-KR" altLang="en-US" sz="1000" dirty="0" smtClean="0"/>
              <a:t>또는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글자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인 경우 표시됩니다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en-US" altLang="ko-KR" sz="1000" dirty="0" smtClean="0"/>
              <a:t>[</a:t>
            </a:r>
            <a:r>
              <a:rPr lang="ko-KR" altLang="en-US" sz="1000" dirty="0" smtClean="0"/>
              <a:t>확인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버튼을 누르면 윈도우를 닫고 </a:t>
            </a:r>
            <a:r>
              <a:rPr lang="en-US" altLang="ko-KR" sz="1000" dirty="0" smtClean="0"/>
              <a:t>step3</a:t>
            </a:r>
            <a:r>
              <a:rPr lang="ko-KR" altLang="en-US" sz="1000" dirty="0" smtClean="0"/>
              <a:t>로 되돌아 갑니다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9" name="타원 18"/>
          <p:cNvSpPr/>
          <p:nvPr/>
        </p:nvSpPr>
        <p:spPr>
          <a:xfrm>
            <a:off x="2230082" y="2995439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5345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5-2: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에러 팝업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글자 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1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0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자 초과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Friendly AI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542032" y="3551648"/>
            <a:ext cx="3364992" cy="315536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터치하여 이름을 입력하세요</a:t>
            </a:r>
            <a:endParaRPr lang="ko-KR" altLang="en-US" sz="12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14928" y="4594072"/>
            <a:ext cx="1219200" cy="35052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입장하기</a:t>
            </a:r>
            <a:endParaRPr lang="ko-KR" altLang="en-US" sz="16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915503" y="2343872"/>
            <a:ext cx="4618049" cy="2731087"/>
          </a:xfrm>
          <a:prstGeom prst="roundRect">
            <a:avLst>
              <a:gd name="adj" fmla="val 4142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32939" y="2868191"/>
            <a:ext cx="4383176" cy="1640394"/>
          </a:xfrm>
          <a:prstGeom prst="roundRect">
            <a:avLst>
              <a:gd name="adj" fmla="val 41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글자 수가 너무 많습니다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닉네임은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자 이상 </a:t>
            </a:r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r>
              <a:rPr lang="ko-KR" altLang="en-US" sz="1200" dirty="0">
                <a:solidFill>
                  <a:schemeClr val="tx1"/>
                </a:solidFill>
              </a:rPr>
              <a:t>자 이하의 한글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영문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숫자를 이용해 </a:t>
            </a:r>
            <a:r>
              <a:rPr lang="ko-KR" altLang="en-US" sz="1200" dirty="0" smtClean="0">
                <a:solidFill>
                  <a:schemeClr val="tx1"/>
                </a:solidFill>
              </a:rPr>
              <a:t>만들어주세요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7604" y="2418704"/>
            <a:ext cx="27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     림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584" y="4613780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89264" y="1267703"/>
            <a:ext cx="32725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알림 팝업 </a:t>
            </a:r>
            <a:r>
              <a:rPr lang="en-US" altLang="ko-KR" sz="1000" b="1" dirty="0" smtClean="0"/>
              <a:t>– </a:t>
            </a:r>
            <a:r>
              <a:rPr lang="ko-KR" altLang="en-US" sz="1000" b="1" dirty="0" smtClean="0"/>
              <a:t>입력된 글자 수 </a:t>
            </a:r>
            <a:r>
              <a:rPr lang="en-US" altLang="ko-KR" sz="1000" b="1" dirty="0"/>
              <a:t>1</a:t>
            </a:r>
            <a:r>
              <a:rPr lang="en-US" altLang="ko-KR" sz="1000" b="1" dirty="0" smtClean="0"/>
              <a:t>0</a:t>
            </a:r>
            <a:r>
              <a:rPr lang="ko-KR" altLang="en-US" sz="1000" b="1" dirty="0" smtClean="0"/>
              <a:t>자 초과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입력된 글자수가 </a:t>
            </a:r>
            <a:r>
              <a:rPr lang="en-US" altLang="ko-KR" sz="1000" dirty="0"/>
              <a:t>1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자 초과</a:t>
            </a:r>
            <a:r>
              <a:rPr lang="en-US" altLang="ko-KR" sz="1000" dirty="0" smtClean="0"/>
              <a:t>(11</a:t>
            </a:r>
            <a:r>
              <a:rPr lang="ko-KR" altLang="en-US" sz="1000" dirty="0" smtClean="0"/>
              <a:t>글자 이상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인 경우 표시됩니다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en-US" altLang="ko-KR" sz="1000" dirty="0" smtClean="0"/>
              <a:t>[</a:t>
            </a:r>
            <a:r>
              <a:rPr lang="ko-KR" altLang="en-US" sz="1000" dirty="0" smtClean="0"/>
              <a:t>확인</a:t>
            </a:r>
            <a:r>
              <a:rPr lang="en-US" altLang="ko-KR" sz="1000" dirty="0" smtClean="0"/>
              <a:t>] </a:t>
            </a:r>
            <a:r>
              <a:rPr lang="ko-KR" altLang="en-US" sz="1000" dirty="0" smtClean="0"/>
              <a:t>버튼을 누르면 윈도우를 닫고 </a:t>
            </a:r>
            <a:r>
              <a:rPr lang="en-US" altLang="ko-KR" sz="1000" dirty="0" smtClean="0"/>
              <a:t>step3</a:t>
            </a:r>
            <a:r>
              <a:rPr lang="ko-KR" altLang="en-US" sz="1000" dirty="0" smtClean="0"/>
              <a:t>로 되돌아 갑니다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35" name="타원 34"/>
          <p:cNvSpPr/>
          <p:nvPr/>
        </p:nvSpPr>
        <p:spPr>
          <a:xfrm>
            <a:off x="2230082" y="2995439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3400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string key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34443"/>
              </p:ext>
            </p:extLst>
          </p:nvPr>
        </p:nvGraphicFramePr>
        <p:xfrm>
          <a:off x="1821491" y="1486721"/>
          <a:ext cx="8128000" cy="3773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779627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0093616"/>
                    </a:ext>
                  </a:extLst>
                </a:gridCol>
              </a:tblGrid>
              <a:tr h="292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String</a:t>
                      </a:r>
                      <a:r>
                        <a:rPr lang="en-US" altLang="ko-KR" sz="1100" b="1" baseline="0" dirty="0" smtClean="0"/>
                        <a:t> key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text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63472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POPUP_HEADLINE_NOTICE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dirty="0" smtClean="0"/>
                        <a:t>알 림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769947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POPUP_MSG_NOSAVEDNAME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작성된 닉네임이 없습니다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아래의 확인 버튼을 누르면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닉네임 작성을 시작합니다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759901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POPUP_MSG_PLZTOUCHAREA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아래의 빈 칸을 터치해서 사용할 닉네임을 입력해주세요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727969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POPUP_MSG_MAKERULL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닉네임은 한글 또는 영문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숫자를 이용하여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자 이상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, 10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자 이하로 자유롭게 작성할 수 있습니다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826306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POPUP_MSG_NAMEISSHORT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글자 수가 너무 적습니다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닉네임은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자 이상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자 이하의 한글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숫자를 이용해 만들어주세요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58748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POPUP_MSG_NAMEISLONG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글자 수가 너무 많습니다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닉네임은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자 이상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자 이하의 한글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숫자를 이용해 만들어주세요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276376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POPUP_MSG_FORBIDDENWORD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사용할 수 없는 단어가 포함되어 있습니다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다시 확인후 작성해주세요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819150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POPUP_MSG_USEDNAME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이미 사용중인 닉네임입니다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다른 닉네임을 입력해주세요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1699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244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string key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83983"/>
              </p:ext>
            </p:extLst>
          </p:nvPr>
        </p:nvGraphicFramePr>
        <p:xfrm>
          <a:off x="1821491" y="1486721"/>
          <a:ext cx="8128000" cy="175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779627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0093616"/>
                    </a:ext>
                  </a:extLst>
                </a:gridCol>
              </a:tblGrid>
              <a:tr h="292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String</a:t>
                      </a:r>
                      <a:r>
                        <a:rPr lang="en-US" altLang="ko-KR" sz="1100" b="1" baseline="0" dirty="0" smtClean="0"/>
                        <a:t> key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text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63472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COMMON_BTN_QUIT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종료하기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769947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COMMON_MSG_NICKNAMEPLZ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터치하여 닉네임을 작성해주세요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59901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COMMON_BTN_SIGNIN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시작하기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27969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COMMON_BTN_ACEPT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45017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COMMON_BTN_CANCEL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취소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6395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99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151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Document history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9299"/>
              </p:ext>
            </p:extLst>
          </p:nvPr>
        </p:nvGraphicFramePr>
        <p:xfrm>
          <a:off x="795257" y="864391"/>
          <a:ext cx="10388052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3014">
                  <a:extLst>
                    <a:ext uri="{9D8B030D-6E8A-4147-A177-3AD203B41FA5}">
                      <a16:colId xmlns:a16="http://schemas.microsoft.com/office/drawing/2014/main" val="4111787267"/>
                    </a:ext>
                  </a:extLst>
                </a:gridCol>
                <a:gridCol w="1026233">
                  <a:extLst>
                    <a:ext uri="{9D8B030D-6E8A-4147-A177-3AD203B41FA5}">
                      <a16:colId xmlns:a16="http://schemas.microsoft.com/office/drawing/2014/main" val="4118778794"/>
                    </a:ext>
                  </a:extLst>
                </a:gridCol>
                <a:gridCol w="6643068">
                  <a:extLst>
                    <a:ext uri="{9D8B030D-6E8A-4147-A177-3AD203B41FA5}">
                      <a16:colId xmlns:a16="http://schemas.microsoft.com/office/drawing/2014/main" val="2954329511"/>
                    </a:ext>
                  </a:extLst>
                </a:gridCol>
                <a:gridCol w="1645737">
                  <a:extLst>
                    <a:ext uri="{9D8B030D-6E8A-4147-A177-3AD203B41FA5}">
                      <a16:colId xmlns:a16="http://schemas.microsoft.com/office/drawing/2014/main" val="2155424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date.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ver.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summary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P.I.C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57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2021.12.28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1.0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버전 작성 완료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황 윤 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9800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2021.12.29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Direction feedback </a:t>
                      </a:r>
                      <a:r>
                        <a:rPr lang="ko-KR" altLang="en-US" sz="1200" dirty="0" smtClean="0"/>
                        <a:t>적용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황 윤 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02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8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6: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닉네임 작성 완료 화면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최초 실행 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16" name="직사각형 15"/>
          <p:cNvSpPr/>
          <p:nvPr/>
        </p:nvSpPr>
        <p:spPr>
          <a:xfrm>
            <a:off x="2542032" y="3551648"/>
            <a:ext cx="3364992" cy="315536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bg1"/>
                </a:solidFill>
              </a:rPr>
              <a:t>입력한닉네임칠팔구십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14928" y="4594072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시작하기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2414016" y="342363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20" name="타원 19"/>
          <p:cNvSpPr/>
          <p:nvPr/>
        </p:nvSpPr>
        <p:spPr>
          <a:xfrm>
            <a:off x="3486912" y="4465669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Friendly AI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0484592" y="4428319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시작</a:t>
            </a:r>
            <a:r>
              <a:rPr lang="ko-KR" altLang="en-US" sz="1600" b="1" dirty="0" smtClean="0"/>
              <a:t>하기</a:t>
            </a:r>
            <a:endParaRPr lang="ko-KR" altLang="en-US" sz="16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878308" y="4428319"/>
            <a:ext cx="1219200" cy="35052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시작</a:t>
            </a:r>
            <a:r>
              <a:rPr lang="ko-KR" altLang="en-US" sz="1600" b="1" dirty="0" smtClean="0"/>
              <a:t>하기</a:t>
            </a:r>
            <a:endParaRPr lang="ko-KR" alt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878308" y="489640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비활성화</a:t>
            </a:r>
            <a:r>
              <a:rPr lang="en-US" altLang="ko-KR" sz="1000" dirty="0" smtClean="0"/>
              <a:t>(Dimmed)</a:t>
            </a:r>
            <a:r>
              <a:rPr lang="ko-KR" altLang="en-US" sz="1000" dirty="0" smtClean="0"/>
              <a:t>상태</a:t>
            </a:r>
            <a:endParaRPr lang="ko-KR" alt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10484592" y="4896409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활성화 상태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89264" y="1267703"/>
            <a:ext cx="3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입력한 닉네임 표시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입력한 닉네임이 표시됩니다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닉네임은 이 영역을 터치하여 언제든지 변경할 수 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 err="1" smtClean="0"/>
              <a:t>PoC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버전에서는 닉네임의 중복 체크나 </a:t>
            </a:r>
            <a:r>
              <a:rPr lang="ko-KR" altLang="en-US" sz="1000" dirty="0" err="1" smtClean="0"/>
              <a:t>금칙어</a:t>
            </a:r>
            <a:r>
              <a:rPr lang="ko-KR" altLang="en-US" sz="1000" dirty="0" smtClean="0"/>
              <a:t> 체크를 하지 않습니다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8589264" y="3133600"/>
            <a:ext cx="32725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입장하기 버튼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닉네임이 정상적으로 입력 되었다면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입장하기 버튼이 활성화 되어 터치할 수 있게 됩니다</a:t>
            </a:r>
            <a:r>
              <a:rPr lang="en-US" altLang="ko-KR" sz="1000" dirty="0" smtClean="0"/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입장하기 버튼을 터치하면 다음 단계인 </a:t>
            </a:r>
            <a:r>
              <a:rPr lang="ko-KR" altLang="en-US" sz="1000" dirty="0" err="1" smtClean="0"/>
              <a:t>아바타</a:t>
            </a:r>
            <a:r>
              <a:rPr lang="ko-KR" altLang="en-US" sz="1000" dirty="0" smtClean="0"/>
              <a:t> 선택 화면으로 넘어갑니다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08288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캐릭터 선택 화면 기본 레이 아웃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3625457" y="5477804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결정</a:t>
            </a:r>
            <a:endParaRPr lang="ko-KR" altLang="en-US" sz="16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09956" y="1582476"/>
            <a:ext cx="443484" cy="2413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◀</a:t>
            </a:r>
            <a:endParaRPr lang="ko-KR" altLang="en-US" sz="1600" b="1" dirty="0"/>
          </a:p>
        </p:txBody>
      </p:sp>
      <p:sp>
        <p:nvSpPr>
          <p:cNvPr id="42" name="타원 41"/>
          <p:cNvSpPr/>
          <p:nvPr/>
        </p:nvSpPr>
        <p:spPr>
          <a:xfrm>
            <a:off x="313277" y="1502093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589264" y="1267703"/>
            <a:ext cx="3272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</a:t>
            </a:r>
            <a:r>
              <a:rPr lang="ko-KR" altLang="en-US" sz="1000" b="1" dirty="0" err="1" smtClean="0"/>
              <a:t>뒤로가기</a:t>
            </a:r>
            <a:r>
              <a:rPr lang="ko-KR" altLang="en-US" sz="1000" b="1" dirty="0" smtClean="0"/>
              <a:t> 버튼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이 버튼을 터치하면 이전 단계로 되돌아 갑니다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8589264" y="2021851"/>
            <a:ext cx="32725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</a:t>
            </a:r>
            <a:r>
              <a:rPr lang="ko-KR" altLang="en-US" sz="1000" b="1" dirty="0" err="1" smtClean="0"/>
              <a:t>아바타</a:t>
            </a:r>
            <a:r>
              <a:rPr lang="ko-KR" altLang="en-US" sz="1000" b="1" dirty="0" smtClean="0"/>
              <a:t> 표시 영역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사용자가 선택할 수 있는 </a:t>
            </a:r>
            <a:r>
              <a:rPr lang="ko-KR" altLang="en-US" sz="1000" dirty="0" err="1" smtClean="0"/>
              <a:t>아바타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3D </a:t>
            </a:r>
            <a:r>
              <a:rPr lang="ko-KR" altLang="en-US" sz="1000" dirty="0" smtClean="0"/>
              <a:t>모델을 나열하여 표시합니다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589264" y="3006831"/>
            <a:ext cx="32725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현재 선택된 </a:t>
            </a:r>
            <a:r>
              <a:rPr lang="ko-KR" altLang="en-US" sz="1000" b="1" dirty="0" err="1" smtClean="0"/>
              <a:t>아바타</a:t>
            </a:r>
            <a:r>
              <a:rPr lang="ko-KR" altLang="en-US" sz="1000" b="1" dirty="0" smtClean="0"/>
              <a:t> 표시용 </a:t>
            </a:r>
            <a:r>
              <a:rPr lang="ko-KR" altLang="en-US" sz="1000" b="1" dirty="0" err="1" smtClean="0"/>
              <a:t>마커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현재 선택된 </a:t>
            </a:r>
            <a:r>
              <a:rPr lang="ko-KR" altLang="en-US" sz="1000" dirty="0" err="1" smtClean="0"/>
              <a:t>아바타의</a:t>
            </a:r>
            <a:r>
              <a:rPr lang="ko-KR" altLang="en-US" sz="1000" dirty="0" smtClean="0"/>
              <a:t> 발 밑에 </a:t>
            </a:r>
            <a:r>
              <a:rPr lang="ko-KR" altLang="en-US" sz="1000" dirty="0" err="1" smtClean="0"/>
              <a:t>마커를</a:t>
            </a:r>
            <a:r>
              <a:rPr lang="ko-KR" altLang="en-US" sz="1000" dirty="0" smtClean="0"/>
              <a:t> 표시하여 사용자가 알기 쉽도록 합니다</a:t>
            </a:r>
            <a:r>
              <a:rPr lang="en-US" altLang="ko-KR" sz="1000" dirty="0"/>
              <a:t>.</a:t>
            </a:r>
            <a:endParaRPr lang="en-US" altLang="ko-KR" sz="1000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8589264" y="3988465"/>
            <a:ext cx="32725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④ 결정 버튼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결정 버튼을 누르면 </a:t>
            </a:r>
            <a:r>
              <a:rPr lang="ko-KR" altLang="en-US" sz="1000" dirty="0" err="1" smtClean="0"/>
              <a:t>메타버스에</a:t>
            </a:r>
            <a:r>
              <a:rPr lang="ko-KR" altLang="en-US" sz="1000" dirty="0" smtClean="0"/>
              <a:t> 입장합니다</a:t>
            </a:r>
            <a:r>
              <a:rPr lang="en-US" altLang="ko-KR" sz="1000" dirty="0" smtClean="0"/>
              <a:t>.(</a:t>
            </a:r>
            <a:r>
              <a:rPr lang="ko-KR" altLang="en-US" sz="1000" dirty="0" smtClean="0"/>
              <a:t>현재 </a:t>
            </a:r>
            <a:r>
              <a:rPr lang="ko-KR" altLang="en-US" sz="1000" dirty="0" err="1" smtClean="0"/>
              <a:t>아바타간</a:t>
            </a:r>
            <a:r>
              <a:rPr lang="ko-KR" altLang="en-US" sz="1000" dirty="0" smtClean="0"/>
              <a:t> 특색이나 </a:t>
            </a:r>
            <a:r>
              <a:rPr lang="en-US" altLang="ko-KR" sz="1000" dirty="0" smtClean="0"/>
              <a:t>2D </a:t>
            </a:r>
            <a:r>
              <a:rPr lang="ko-KR" altLang="en-US" sz="1000" dirty="0" smtClean="0"/>
              <a:t>초상화 등 확인 팝업에 사용할만한 </a:t>
            </a:r>
            <a:r>
              <a:rPr lang="ko-KR" altLang="en-US" sz="1000" dirty="0" err="1" smtClean="0"/>
              <a:t>구분점이</a:t>
            </a:r>
            <a:r>
              <a:rPr lang="ko-KR" altLang="en-US" sz="1000" dirty="0" smtClean="0"/>
              <a:t> 준비되지 않았기 때문에 우선은 확인 팝업 없이 진행합니다</a:t>
            </a:r>
            <a:r>
              <a:rPr lang="en-US" altLang="ko-KR" sz="1000" dirty="0" smtClean="0"/>
              <a:t>.)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44436" y="2095483"/>
            <a:ext cx="7522027" cy="31394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58802" y="2122281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45" name="타원 44"/>
          <p:cNvSpPr/>
          <p:nvPr/>
        </p:nvSpPr>
        <p:spPr>
          <a:xfrm>
            <a:off x="3497441" y="5341665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14" name="순서도: 자기 디스크 13"/>
          <p:cNvSpPr/>
          <p:nvPr/>
        </p:nvSpPr>
        <p:spPr>
          <a:xfrm>
            <a:off x="2019270" y="4858746"/>
            <a:ext cx="1434095" cy="2761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941817" y="4794634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2645708" y="1568618"/>
            <a:ext cx="3157640" cy="439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Scene Title area</a:t>
            </a:r>
            <a:endParaRPr lang="ko-KR" altLang="en-US" dirty="0"/>
          </a:p>
        </p:txBody>
      </p:sp>
      <p:sp>
        <p:nvSpPr>
          <p:cNvPr id="64" name="타원 63"/>
          <p:cNvSpPr/>
          <p:nvPr/>
        </p:nvSpPr>
        <p:spPr>
          <a:xfrm>
            <a:off x="2503976" y="160087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589264" y="5373761"/>
            <a:ext cx="3272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⑤ 씬 타이틀 표시 영역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이 화면의 설명 타이틀을 표시합니다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0535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7: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캐릭터 선택 화면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최초 실행 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44126" y="2095483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625457" y="5477804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입장하기</a:t>
            </a:r>
            <a:endParaRPr lang="ko-KR" altLang="en-US" sz="1600" b="1" dirty="0"/>
          </a:p>
        </p:txBody>
      </p:sp>
      <p:sp>
        <p:nvSpPr>
          <p:cNvPr id="39" name="직사각형 38"/>
          <p:cNvSpPr/>
          <p:nvPr/>
        </p:nvSpPr>
        <p:spPr>
          <a:xfrm>
            <a:off x="3510896" y="2101399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77666" y="2101399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44436" y="2095483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577355" y="2101399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Picture 2" descr="초록웅이 on Twitter: &amp;quot;버블파이터5등신 작업 했던 것 올립니다. No.01 2015년 버블파이터 홈페이지 캐릭터 설정 버젼  입니다. 저작권은 넥슨에 있습니다. ©2017.NEXON alright reserved https://t.co/NyGruCN2d5&amp;quot; /  Twit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67" b="96333" l="9838" r="898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6" y="2113860"/>
            <a:ext cx="1795396" cy="316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/>
          <p:cNvSpPr/>
          <p:nvPr/>
        </p:nvSpPr>
        <p:spPr>
          <a:xfrm>
            <a:off x="758802" y="2122281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56" name="타원 55"/>
          <p:cNvSpPr/>
          <p:nvPr/>
        </p:nvSpPr>
        <p:spPr>
          <a:xfrm>
            <a:off x="3497441" y="5341665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57" name="순서도: 자기 디스크 56"/>
          <p:cNvSpPr/>
          <p:nvPr/>
        </p:nvSpPr>
        <p:spPr>
          <a:xfrm>
            <a:off x="2019270" y="4858746"/>
            <a:ext cx="1434095" cy="2761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1941817" y="4794634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pic>
        <p:nvPicPr>
          <p:cNvPr id="60" name="Picture 6" descr="초록웅이 on Twitter: &amp;quot;버블파이터5등신 작업 했던 것 올립니다. No.02 2015년 버블파이터 홈페이지 캐릭터 설정 버젼  입니다. 저작권은 넥슨에 있습니다. ©2017.NEXON alright reserved https://t.co/oBfKgxAjuw&amp;quot; /  Twitte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6167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61" y="1876521"/>
            <a:ext cx="2403396" cy="34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8589264" y="471726"/>
            <a:ext cx="3272536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/>
              <a:t>※ </a:t>
            </a:r>
            <a:r>
              <a:rPr lang="ko-KR" altLang="en-US" sz="1000" b="1" dirty="0" smtClean="0"/>
              <a:t>의도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1000" b="1" dirty="0" smtClean="0"/>
              <a:t>메타버스 내에 동일한 </a:t>
            </a:r>
            <a:r>
              <a:rPr lang="ko-KR" altLang="en-US" sz="1000" b="1" dirty="0" err="1" smtClean="0"/>
              <a:t>아바타가</a:t>
            </a:r>
            <a:r>
              <a:rPr lang="ko-KR" altLang="en-US" sz="1000" b="1" dirty="0" smtClean="0"/>
              <a:t> 너무 많이 표시되는 일을 줄이고자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초기에 커서가 </a:t>
            </a:r>
            <a:r>
              <a:rPr lang="ko-KR" altLang="en-US" sz="1000" b="1" dirty="0" err="1" smtClean="0"/>
              <a:t>랜덤한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아바타에게</a:t>
            </a:r>
            <a:r>
              <a:rPr lang="ko-KR" altLang="en-US" sz="1000" b="1" dirty="0" smtClean="0"/>
              <a:t> 표시되는 기능을 넣고자 합니다</a:t>
            </a:r>
            <a:r>
              <a:rPr lang="en-US" altLang="ko-KR" sz="1000" b="1" dirty="0" smtClean="0"/>
              <a:t>. (</a:t>
            </a:r>
            <a:r>
              <a:rPr lang="ko-KR" altLang="en-US" sz="1000" b="1" dirty="0" smtClean="0"/>
              <a:t>커서 위치 랜덤과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커서 위치 가운데 슬롯 </a:t>
            </a:r>
            <a:r>
              <a:rPr lang="en-US" altLang="ko-KR" sz="1000" b="1" dirty="0" smtClean="0"/>
              <a:t>+ </a:t>
            </a:r>
            <a:r>
              <a:rPr lang="ko-KR" altLang="en-US" sz="1000" b="1" dirty="0" err="1" smtClean="0"/>
              <a:t>아바타</a:t>
            </a:r>
            <a:r>
              <a:rPr lang="ko-KR" altLang="en-US" sz="1000" b="1" dirty="0" smtClean="0"/>
              <a:t> 위치 랜덤 배치 중 </a:t>
            </a:r>
            <a:r>
              <a:rPr lang="ko-KR" altLang="en-US" sz="1000" b="1" dirty="0" err="1" smtClean="0"/>
              <a:t>개발상</a:t>
            </a:r>
            <a:r>
              <a:rPr lang="ko-KR" altLang="en-US" sz="1000" b="1" dirty="0" smtClean="0"/>
              <a:t> 편리한 방안으로 개발을 진행합니다</a:t>
            </a:r>
            <a:r>
              <a:rPr lang="en-US" altLang="ko-KR" sz="1000" b="1" dirty="0" smtClean="0"/>
              <a:t>.)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8589264" y="2021851"/>
            <a:ext cx="32725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/>
              <a:t>① </a:t>
            </a:r>
            <a:r>
              <a:rPr lang="ko-KR" altLang="en-US" sz="1000" b="1" dirty="0" smtClean="0"/>
              <a:t>사용자가 선택 가능한 </a:t>
            </a:r>
            <a:r>
              <a:rPr lang="ko-KR" altLang="en-US" sz="1000" b="1" dirty="0" err="1" smtClean="0"/>
              <a:t>아바타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3D </a:t>
            </a:r>
            <a:r>
              <a:rPr lang="ko-KR" altLang="en-US" sz="1000" b="1" dirty="0" smtClean="0"/>
              <a:t>모델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사용자가 선택할 수 있는 </a:t>
            </a:r>
            <a:r>
              <a:rPr lang="ko-KR" altLang="en-US" sz="1000" dirty="0" err="1" smtClean="0"/>
              <a:t>아바타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3D </a:t>
            </a:r>
            <a:r>
              <a:rPr lang="ko-KR" altLang="en-US" sz="1000" dirty="0" smtClean="0"/>
              <a:t>모델을 순차적으로 나열하여 표시합니다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아바타는</a:t>
            </a:r>
            <a:r>
              <a:rPr lang="ko-KR" altLang="en-US" sz="1000" dirty="0" smtClean="0"/>
              <a:t> 아이들 모션을 계속 반복합니다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사용자가 터치하여 선택하면</a:t>
            </a:r>
            <a:r>
              <a:rPr lang="en-US" altLang="ko-KR" sz="1000" dirty="0" smtClean="0"/>
              <a:t>, jump </a:t>
            </a:r>
            <a:r>
              <a:rPr lang="ko-KR" altLang="en-US" sz="1000" dirty="0" smtClean="0"/>
              <a:t>모션을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회 재생하여 해당 </a:t>
            </a:r>
            <a:r>
              <a:rPr lang="ko-KR" altLang="en-US" sz="1000" dirty="0" err="1" smtClean="0"/>
              <a:t>아바타가</a:t>
            </a:r>
            <a:r>
              <a:rPr lang="ko-KR" altLang="en-US" sz="1000" dirty="0" smtClean="0"/>
              <a:t> 선택 되었음을 인지할 수 있게 합니다</a:t>
            </a:r>
            <a:r>
              <a:rPr lang="en-US" altLang="ko-KR" sz="1000" dirty="0" smtClean="0"/>
              <a:t>. (</a:t>
            </a:r>
            <a:r>
              <a:rPr lang="ko-KR" altLang="en-US" sz="1000" dirty="0" smtClean="0"/>
              <a:t>적당한 대체 모션이 현재 없습니다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8589264" y="3900901"/>
            <a:ext cx="3272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</a:t>
            </a:r>
            <a:r>
              <a:rPr lang="ko-KR" altLang="en-US" sz="1000" b="1" dirty="0" smtClean="0"/>
              <a:t>현재 선택된 </a:t>
            </a:r>
            <a:r>
              <a:rPr lang="ko-KR" altLang="en-US" sz="1000" b="1" dirty="0" err="1" smtClean="0"/>
              <a:t>아바타</a:t>
            </a:r>
            <a:r>
              <a:rPr lang="ko-KR" altLang="en-US" sz="1000" b="1" dirty="0" smtClean="0"/>
              <a:t> 표시용 </a:t>
            </a:r>
            <a:r>
              <a:rPr lang="ko-KR" altLang="en-US" sz="1000" b="1" dirty="0" err="1" smtClean="0"/>
              <a:t>마커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현재 선택된 </a:t>
            </a:r>
            <a:r>
              <a:rPr lang="ko-KR" altLang="en-US" sz="1000" dirty="0" err="1" smtClean="0"/>
              <a:t>아바타의</a:t>
            </a:r>
            <a:r>
              <a:rPr lang="ko-KR" altLang="en-US" sz="1000" dirty="0" smtClean="0"/>
              <a:t> 발 밑에 </a:t>
            </a:r>
            <a:r>
              <a:rPr lang="ko-KR" altLang="en-US" sz="1000" dirty="0" err="1" smtClean="0"/>
              <a:t>마커를</a:t>
            </a:r>
            <a:r>
              <a:rPr lang="ko-KR" altLang="en-US" sz="1000" dirty="0" smtClean="0"/>
              <a:t> 표시하여 사용자가 알기 쉽도록 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자세한 규칙은 뒤에 설명합니다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64" name="TextBox 63"/>
          <p:cNvSpPr txBox="1"/>
          <p:nvPr/>
        </p:nvSpPr>
        <p:spPr>
          <a:xfrm>
            <a:off x="8589264" y="5115538"/>
            <a:ext cx="32725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입장하기 </a:t>
            </a:r>
            <a:r>
              <a:rPr lang="ko-KR" altLang="en-US" sz="1000" b="1" dirty="0" smtClean="0"/>
              <a:t>버튼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입장하기 </a:t>
            </a:r>
            <a:r>
              <a:rPr lang="ko-KR" altLang="en-US" sz="1000" dirty="0" smtClean="0"/>
              <a:t>버튼을 누르면 </a:t>
            </a:r>
            <a:r>
              <a:rPr lang="ko-KR" altLang="en-US" sz="1000" dirty="0" err="1" smtClean="0"/>
              <a:t>메타버스에</a:t>
            </a:r>
            <a:r>
              <a:rPr lang="ko-KR" altLang="en-US" sz="1000" dirty="0" smtClean="0"/>
              <a:t> 입장합니다</a:t>
            </a:r>
            <a:r>
              <a:rPr lang="en-US" altLang="ko-KR" sz="1000" dirty="0" smtClean="0"/>
              <a:t>.(</a:t>
            </a:r>
            <a:r>
              <a:rPr lang="ko-KR" altLang="en-US" sz="1000" dirty="0" smtClean="0"/>
              <a:t>현재 </a:t>
            </a:r>
            <a:r>
              <a:rPr lang="ko-KR" altLang="en-US" sz="1000" dirty="0" err="1" smtClean="0"/>
              <a:t>아바타</a:t>
            </a:r>
            <a:r>
              <a:rPr lang="ko-KR" altLang="en-US" sz="1000" dirty="0" smtClean="0"/>
              <a:t> 간의 </a:t>
            </a:r>
            <a:r>
              <a:rPr lang="ko-KR" altLang="en-US" sz="1000" dirty="0" smtClean="0"/>
              <a:t>특색이나 </a:t>
            </a:r>
            <a:r>
              <a:rPr lang="en-US" altLang="ko-KR" sz="1000" dirty="0" smtClean="0"/>
              <a:t>2D </a:t>
            </a:r>
            <a:r>
              <a:rPr lang="ko-KR" altLang="en-US" sz="1000" dirty="0" smtClean="0"/>
              <a:t>초상화 등 확인 팝업에 사용할만한 </a:t>
            </a:r>
            <a:r>
              <a:rPr lang="ko-KR" altLang="en-US" sz="1000" dirty="0" smtClean="0"/>
              <a:t>구분 점이 </a:t>
            </a:r>
            <a:r>
              <a:rPr lang="ko-KR" altLang="en-US" sz="1000" dirty="0" smtClean="0"/>
              <a:t>준비되지 않았기 때문에 우선은 </a:t>
            </a:r>
            <a:r>
              <a:rPr lang="ko-KR" altLang="en-US" sz="1000" dirty="0" smtClean="0"/>
              <a:t>추가 확인 </a:t>
            </a:r>
            <a:r>
              <a:rPr lang="ko-KR" altLang="en-US" sz="1000" dirty="0" smtClean="0"/>
              <a:t>없이 진행합니다</a:t>
            </a:r>
            <a:r>
              <a:rPr lang="en-US" altLang="ko-KR" sz="1000" dirty="0" smtClean="0"/>
              <a:t>.)</a:t>
            </a:r>
            <a:endParaRPr lang="ko-KR" alt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3125638" y="1598003"/>
            <a:ext cx="221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아바타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선택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13277" y="1502093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pic>
        <p:nvPicPr>
          <p:cNvPr id="66" name="Picture 2" descr="초록웅이 on Twitter: &amp;quot;버블파이터5등신 작업 했던 것 올립니다. No.01 2015년 버블파이터 홈페이지 캐릭터 설정 버젼  입니다. 저작권은 넥슨에 있습니다. ©2017.NEXON alright reserved https://t.co/NyGruCN2d5&amp;quot; /  Twitt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0" b="96917" l="9987" r="897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681" y="2095483"/>
            <a:ext cx="1957430" cy="312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초록웅이 on Twitter: &amp;quot;버블파이터5등신 작업 했던 것 올립니다. No.01 2015년 버블파이터 홈페이지 캐릭터 설정 버젼  입니다. 저작권은 넥슨에 있습니다. ©2017.NEXON alright reserved https://t.co/NyGruCN2d5&amp;quot; /  Twitte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250" b="95500" l="9821" r="89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11" y="2071757"/>
            <a:ext cx="1802518" cy="321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초록웅이 в Twitter: &amp;quot;버블파이터5등신 작업 했던 것 올립니다. No.02 2015년 버블파이터 홈페이지 캐릭터 설정 버젼  입니다. 저작권은 넥슨에 있습니다. ©2017.NEXON alright reserved https://t.co/oBfKgxAjuw&amp;quot; /  Twitter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50" b="94250" l="21934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380" y="2223632"/>
            <a:ext cx="2167281" cy="306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04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string key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55489"/>
              </p:ext>
            </p:extLst>
          </p:nvPr>
        </p:nvGraphicFramePr>
        <p:xfrm>
          <a:off x="1821491" y="1486721"/>
          <a:ext cx="8128000" cy="87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779627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0093616"/>
                    </a:ext>
                  </a:extLst>
                </a:gridCol>
              </a:tblGrid>
              <a:tr h="292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String</a:t>
                      </a:r>
                      <a:r>
                        <a:rPr lang="en-US" altLang="ko-KR" sz="1100" b="1" baseline="0" dirty="0" smtClean="0"/>
                        <a:t> key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text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63472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SCENE_TITLE_AVATARSELECT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아바타</a:t>
                      </a:r>
                      <a:r>
                        <a:rPr lang="ko-KR" altLang="en-US" sz="1100" dirty="0" smtClean="0"/>
                        <a:t> 선택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769947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COMMON_BTN_ENTER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입장하기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706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98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168" y="3259723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단계 별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및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재실행 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419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1: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닉네임 입력 및 표시 화면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재 실행 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16" name="직사각형 15"/>
          <p:cNvSpPr/>
          <p:nvPr/>
        </p:nvSpPr>
        <p:spPr>
          <a:xfrm>
            <a:off x="2542032" y="3551648"/>
            <a:ext cx="3364992" cy="315536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일이삼사오육칠팔구십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14928" y="4594072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시작하기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Friendly AI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45655" y="3429000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20" name="타원 19"/>
          <p:cNvSpPr/>
          <p:nvPr/>
        </p:nvSpPr>
        <p:spPr>
          <a:xfrm>
            <a:off x="3486912" y="4479786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589264" y="1905808"/>
            <a:ext cx="32725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</a:t>
            </a:r>
            <a:r>
              <a:rPr lang="ko-KR" altLang="en-US" sz="1000" b="1" dirty="0"/>
              <a:t>닉네임 표시 영역</a:t>
            </a:r>
            <a:r>
              <a:rPr lang="en-US" altLang="ko-KR" sz="1000" b="1" dirty="0"/>
              <a:t>(button)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해당 기기에 저장된 닉네임이 표시됩니다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만약에 닉네임 변경을 시도하고자 닉네임 표시 영역을 </a:t>
            </a:r>
            <a:r>
              <a:rPr lang="ko-KR" altLang="en-US" sz="1000" dirty="0" smtClean="0"/>
              <a:t>터치</a:t>
            </a:r>
            <a:r>
              <a:rPr lang="ko-KR" altLang="en-US" sz="1000" dirty="0" smtClean="0"/>
              <a:t>하면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언제든지 닉네임을 수정할 수 있습니다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8589264" y="3470305"/>
            <a:ext cx="327253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</a:t>
            </a:r>
            <a:r>
              <a:rPr lang="ko-KR" altLang="en-US" sz="1000" b="1" dirty="0" smtClean="0"/>
              <a:t>시작하기 </a:t>
            </a:r>
            <a:r>
              <a:rPr lang="ko-KR" altLang="en-US" sz="1000" b="1" dirty="0" smtClean="0"/>
              <a:t>버튼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활성화 상태</a:t>
            </a:r>
            <a:r>
              <a:rPr lang="en-US" altLang="ko-KR" sz="1000" b="1" dirty="0" smtClean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닉네임이 입력되어 있다면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시작하기 </a:t>
            </a:r>
            <a:r>
              <a:rPr lang="ko-KR" altLang="en-US" sz="1000" dirty="0" smtClean="0"/>
              <a:t>버튼이 활성화 상태로 표시됩니다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시작하기 </a:t>
            </a:r>
            <a:r>
              <a:rPr lang="ko-KR" altLang="en-US" sz="1000" dirty="0" smtClean="0"/>
              <a:t>버튼을 터치하면 동일한 닉네임의 접속 여부를 검사한 뒤 문제가 있다면 알림 팝업을 표시하고 </a:t>
            </a:r>
            <a:r>
              <a:rPr lang="en-US" altLang="ko-KR" sz="1000" dirty="0" smtClean="0"/>
              <a:t>step1</a:t>
            </a:r>
            <a:r>
              <a:rPr lang="ko-KR" altLang="en-US" sz="1000" dirty="0" smtClean="0"/>
              <a:t>로 되돌아 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문제가 없다면 다음 단계로 넘어갑니다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9536461" y="5400327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시작하기</a:t>
            </a:r>
            <a:endParaRPr lang="ko-KR" alt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536461" y="5868417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활성화 상태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8589263" y="1177537"/>
            <a:ext cx="3403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 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최초 실행 시의 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5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동일한 상태입니다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ko-KR" alt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4699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2" y="929149"/>
            <a:ext cx="7792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1-1: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재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실행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시의 예외처리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이전의 접속 세션이 정상 종료되지 않았을 때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종료하기</a:t>
            </a:r>
            <a:endParaRPr lang="ko-KR" altLang="en-US" sz="1600" b="1" dirty="0"/>
          </a:p>
        </p:txBody>
      </p:sp>
      <p:sp>
        <p:nvSpPr>
          <p:cNvPr id="19" name="타원 18"/>
          <p:cNvSpPr/>
          <p:nvPr/>
        </p:nvSpPr>
        <p:spPr>
          <a:xfrm>
            <a:off x="8453423" y="561425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20" name="타원 19"/>
          <p:cNvSpPr/>
          <p:nvPr/>
        </p:nvSpPr>
        <p:spPr>
          <a:xfrm>
            <a:off x="8808658" y="561425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1" name="타원 20"/>
          <p:cNvSpPr/>
          <p:nvPr/>
        </p:nvSpPr>
        <p:spPr>
          <a:xfrm>
            <a:off x="9163893" y="561425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22" name="타원 21"/>
          <p:cNvSpPr/>
          <p:nvPr/>
        </p:nvSpPr>
        <p:spPr>
          <a:xfrm>
            <a:off x="9519128" y="55537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33700" y="5685210"/>
            <a:ext cx="26649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Friendly AI METAVERSE </a:t>
            </a:r>
            <a:r>
              <a:rPr lang="en-US" altLang="ko-KR" sz="600" b="1" dirty="0" err="1" smtClean="0"/>
              <a:t>PoC</a:t>
            </a:r>
            <a:endParaRPr lang="ko-KR" altLang="en-US" sz="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4737" y="5672427"/>
            <a:ext cx="6811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Ver.1.00.000</a:t>
            </a:r>
            <a:endParaRPr lang="ko-KR" altLang="en-US" sz="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542032" y="3551648"/>
            <a:ext cx="3364992" cy="315536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터치하여 이름을 입력하세요</a:t>
            </a:r>
            <a:endParaRPr lang="ko-KR" altLang="en-US" sz="12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14928" y="4594072"/>
            <a:ext cx="1219200" cy="35052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입장하기</a:t>
            </a:r>
            <a:endParaRPr lang="ko-KR" altLang="en-US" sz="16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915503" y="2343872"/>
            <a:ext cx="4618049" cy="2731087"/>
          </a:xfrm>
          <a:prstGeom prst="roundRect">
            <a:avLst>
              <a:gd name="adj" fmla="val 4142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032939" y="2868191"/>
            <a:ext cx="4383176" cy="1640394"/>
          </a:xfrm>
          <a:prstGeom prst="roundRect">
            <a:avLst>
              <a:gd name="adj" fmla="val 41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사용 중인 계정이 </a:t>
            </a:r>
            <a:r>
              <a:rPr lang="ko-KR" altLang="en-US" sz="1200" dirty="0" smtClean="0">
                <a:solidFill>
                  <a:schemeClr val="tx1"/>
                </a:solidFill>
              </a:rPr>
              <a:t>이미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접속중입니다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아래의 </a:t>
            </a:r>
            <a:r>
              <a:rPr lang="en-US" altLang="ko-KR" sz="1200" dirty="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확인</a:t>
            </a:r>
            <a:r>
              <a:rPr lang="en-US" altLang="ko-KR" sz="1200" dirty="0" smtClean="0">
                <a:solidFill>
                  <a:schemeClr val="tx1"/>
                </a:solidFill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</a:rPr>
              <a:t> 버튼을 누르시면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기존의 접속을 해제하고 다시 접속을 시도할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7604" y="2418704"/>
            <a:ext cx="27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     림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56584" y="4613780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89264" y="1267703"/>
            <a:ext cx="327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알림 팝업 </a:t>
            </a:r>
            <a:r>
              <a:rPr lang="en-US" altLang="ko-KR" sz="1000" b="1" dirty="0" smtClean="0"/>
              <a:t>– </a:t>
            </a:r>
            <a:r>
              <a:rPr lang="ko-KR" altLang="en-US" sz="1000" b="1" dirty="0" smtClean="0"/>
              <a:t>동일 닉네임 접속 중</a:t>
            </a:r>
            <a:endParaRPr lang="en-US" altLang="ko-KR" sz="1000" b="1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접속 시도 시 마지막 접속에 대한 세션이 정상적으로 종료되지 않아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아직 접속중인 것으로 확인될 때 표시되는 알림 메시지 입니다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확인 버튼을 누르면 현재의 접속을 강제로 해제하고 </a:t>
            </a:r>
            <a:r>
              <a:rPr lang="en-US" altLang="ko-KR" sz="1000" dirty="0" smtClean="0"/>
              <a:t>step1</a:t>
            </a:r>
            <a:r>
              <a:rPr lang="ko-KR" altLang="en-US" sz="1000" dirty="0" smtClean="0"/>
              <a:t>로 되돌아 갑니다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35" name="타원 34"/>
          <p:cNvSpPr/>
          <p:nvPr/>
        </p:nvSpPr>
        <p:spPr>
          <a:xfrm>
            <a:off x="2230082" y="2995439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589264" y="4260887"/>
            <a:ext cx="3272536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/>
              <a:t>※ </a:t>
            </a:r>
            <a:r>
              <a:rPr lang="ko-KR" altLang="en-US" sz="1000" b="1" dirty="0" smtClean="0"/>
              <a:t>의도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1000" b="1" dirty="0" smtClean="0"/>
              <a:t>모바일 기기의 무선 통신 특성 상 간혹 클라이언트는 종료 또는 </a:t>
            </a:r>
            <a:r>
              <a:rPr lang="ko-KR" altLang="en-US" sz="1000" b="1" dirty="0" err="1" smtClean="0"/>
              <a:t>재접속을</a:t>
            </a:r>
            <a:r>
              <a:rPr lang="ko-KR" altLang="en-US" sz="1000" b="1" dirty="0" smtClean="0"/>
              <a:t> 시도했지만 이전의 접속 세션이 종료되지 않아서 </a:t>
            </a:r>
            <a:r>
              <a:rPr lang="ko-KR" altLang="en-US" sz="1000" b="1" dirty="0" err="1" smtClean="0"/>
              <a:t>재접속</a:t>
            </a:r>
            <a:r>
              <a:rPr lang="ko-KR" altLang="en-US" sz="1000" b="1" dirty="0" smtClean="0"/>
              <a:t> 시도 시 문제가 발생하는 경우가 있습니다</a:t>
            </a:r>
            <a:r>
              <a:rPr lang="en-US" altLang="ko-KR" sz="10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/>
              <a:t>이러한 경우에 한하여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알림 팝업을 표시 후 시스템에서 현재 </a:t>
            </a:r>
            <a:r>
              <a:rPr lang="ko-KR" altLang="en-US" sz="1000" b="1" dirty="0" err="1" smtClean="0"/>
              <a:t>연결중인</a:t>
            </a:r>
            <a:r>
              <a:rPr lang="ko-KR" altLang="en-US" sz="1000" b="1" dirty="0" smtClean="0"/>
              <a:t> 세션을 강제 종료하여 사용자의 이용을 원활하게 해주기 위한 </a:t>
            </a:r>
            <a:r>
              <a:rPr lang="ko-KR" altLang="en-US" sz="1000" b="1" dirty="0" err="1" smtClean="0"/>
              <a:t>예외상황의</a:t>
            </a:r>
            <a:r>
              <a:rPr lang="ko-KR" altLang="en-US" sz="1000" b="1" dirty="0" smtClean="0"/>
              <a:t> 처리입니다</a:t>
            </a:r>
            <a:r>
              <a:rPr lang="en-US" altLang="ko-KR" sz="1000" b="1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61080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string key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01443"/>
              </p:ext>
            </p:extLst>
          </p:nvPr>
        </p:nvGraphicFramePr>
        <p:xfrm>
          <a:off x="1821491" y="1486721"/>
          <a:ext cx="8128000" cy="1472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779627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0093616"/>
                    </a:ext>
                  </a:extLst>
                </a:gridCol>
              </a:tblGrid>
              <a:tr h="292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String</a:t>
                      </a:r>
                      <a:r>
                        <a:rPr lang="en-US" altLang="ko-KR" sz="1100" b="1" baseline="0" dirty="0" smtClean="0"/>
                        <a:t> key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text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63472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POPUP_HEADLINE_NOTICE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100" dirty="0" smtClean="0"/>
                        <a:t>알 림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769947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POPUP_MSG_ALREADYCONNECTED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사용중인 계정이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이미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</a:rPr>
                        <a:t>접속중입니다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아래의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 버튼을 누르시면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기존의 접속을 해제하고 다시 접속을 시도할 수 있습니다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759901"/>
                  </a:ext>
                </a:extLst>
              </a:tr>
              <a:tr h="29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COMMON_BTN_ACEPT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확인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2796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065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589264" y="2359720"/>
            <a:ext cx="3272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① </a:t>
            </a:r>
            <a:r>
              <a:rPr lang="ko-KR" altLang="en-US" sz="1000" b="1" dirty="0"/>
              <a:t>현재 선택된 </a:t>
            </a:r>
            <a:r>
              <a:rPr lang="ko-KR" altLang="en-US" sz="1000" b="1" dirty="0" err="1"/>
              <a:t>아바타</a:t>
            </a:r>
            <a:r>
              <a:rPr lang="ko-KR" altLang="en-US" sz="1000" b="1" dirty="0"/>
              <a:t> 표시용 </a:t>
            </a:r>
            <a:r>
              <a:rPr lang="ko-KR" altLang="en-US" sz="1000" b="1" dirty="0" err="1"/>
              <a:t>마커</a:t>
            </a:r>
            <a:endParaRPr lang="en-US" altLang="ko-KR" sz="10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현재 </a:t>
            </a:r>
            <a:r>
              <a:rPr lang="ko-KR" altLang="en-US" sz="1000" dirty="0"/>
              <a:t>선택된 </a:t>
            </a:r>
            <a:r>
              <a:rPr lang="ko-KR" altLang="en-US" sz="1000" dirty="0" err="1"/>
              <a:t>아바타의</a:t>
            </a:r>
            <a:r>
              <a:rPr lang="ko-KR" altLang="en-US" sz="1000" dirty="0"/>
              <a:t> 발 밑에 </a:t>
            </a:r>
            <a:r>
              <a:rPr lang="ko-KR" altLang="en-US" sz="1000" dirty="0" err="1"/>
              <a:t>마커를</a:t>
            </a:r>
            <a:r>
              <a:rPr lang="ko-KR" altLang="en-US" sz="1000" dirty="0"/>
              <a:t> 표시하여 사용자가 알기 쉽도록 합니다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사용자가 이전에 마지막으로 선택 및 사용한 </a:t>
            </a:r>
            <a:r>
              <a:rPr lang="ko-KR" altLang="en-US" sz="1000" dirty="0" err="1"/>
              <a:t>아바타에</a:t>
            </a:r>
            <a:r>
              <a:rPr lang="ko-KR" altLang="en-US" sz="1000" dirty="0"/>
              <a:t> 커서가 위치하도록 합니다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자세한 </a:t>
            </a:r>
            <a:r>
              <a:rPr lang="ko-KR" altLang="en-US" sz="1000" dirty="0"/>
              <a:t>규칙은 뒤에 설명합니다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Step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2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캐릭터 선택 화면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재 실행 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09956" y="1582476"/>
            <a:ext cx="443484" cy="241377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◀</a:t>
            </a:r>
            <a:endParaRPr lang="ko-KR" altLang="en-US" sz="1600" b="1" dirty="0"/>
          </a:p>
        </p:txBody>
      </p:sp>
      <p:sp>
        <p:nvSpPr>
          <p:cNvPr id="28" name="직사각형 27"/>
          <p:cNvSpPr/>
          <p:nvPr/>
        </p:nvSpPr>
        <p:spPr>
          <a:xfrm>
            <a:off x="5044126" y="2095483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25457" y="5477804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결정</a:t>
            </a:r>
            <a:endParaRPr lang="ko-KR" altLang="en-US" sz="1600" b="1" dirty="0"/>
          </a:p>
        </p:txBody>
      </p:sp>
      <p:sp>
        <p:nvSpPr>
          <p:cNvPr id="30" name="직사각형 29"/>
          <p:cNvSpPr/>
          <p:nvPr/>
        </p:nvSpPr>
        <p:spPr>
          <a:xfrm>
            <a:off x="3510896" y="2101399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977666" y="2101399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44436" y="2095483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577355" y="2101399"/>
            <a:ext cx="1433267" cy="31394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초록웅이 on Twitter: &amp;quot;버블파이터5등신 작업 했던 것 올립니다. No.01 2015년 버블파이터 홈페이지 캐릭터 설정 버젼  입니다. 저작권은 넥슨에 있습니다. ©2017.NEXON alright reserved https://t.co/NyGruCN2d5&amp;quot; /  Twit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67" b="96333" l="9838" r="898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6" y="2113860"/>
            <a:ext cx="1795396" cy="316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순서도: 자기 디스크 36"/>
          <p:cNvSpPr/>
          <p:nvPr/>
        </p:nvSpPr>
        <p:spPr>
          <a:xfrm>
            <a:off x="6624154" y="4924526"/>
            <a:ext cx="1434095" cy="27612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6" descr="초록웅이 on Twitter: &amp;quot;버블파이터5등신 작업 했던 것 올립니다. No.02 2015년 버블파이터 홈페이지 캐릭터 설정 버젼  입니다. 저작권은 넥슨에 있습니다. ©2017.NEXON alright reserved https://t.co/oBfKgxAjuw&amp;quot; /  Twitte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6167" l="9906" r="89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61" y="1876521"/>
            <a:ext cx="2403396" cy="34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125638" y="1598003"/>
            <a:ext cx="221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아바타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선택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4" name="Picture 2" descr="초록웅이 on Twitter: &amp;quot;버블파이터5등신 작업 했던 것 올립니다. No.01 2015년 버블파이터 홈페이지 캐릭터 설정 버젼  입니다. 저작권은 넥슨에 있습니다. ©2017.NEXON alright reserved https://t.co/NyGruCN2d5&amp;quot; /  Twitte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00" b="96917" l="9987" r="897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681" y="2095483"/>
            <a:ext cx="1957430" cy="312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초록웅이 on Twitter: &amp;quot;버블파이터5등신 작업 했던 것 올립니다. No.01 2015년 버블파이터 홈페이지 캐릭터 설정 버젼  입니다. 저작권은 넥슨에 있습니다. ©2017.NEXON alright reserved https://t.co/NyGruCN2d5&amp;quot; /  Twitte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250" b="95500" l="9821" r="89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11" y="2071757"/>
            <a:ext cx="1802518" cy="321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초록웅이 в Twitter: &amp;quot;버블파이터5등신 작업 했던 것 올립니다. No.02 2015년 버블파이터 홈페이지 캐릭터 설정 버젼  입니다. 저작권은 넥슨에 있습니다. ©2017.NEXON alright reserved https://t.co/oBfKgxAjuw&amp;quot; /  Twitter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50" b="94250" l="21934" r="75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380" y="2223632"/>
            <a:ext cx="2167281" cy="306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589263" y="1177537"/>
            <a:ext cx="3403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 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커서의 위치를 제외하면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최초 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 시의 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7</a:t>
            </a:r>
            <a:r>
              <a:rPr lang="ko-KR" altLang="en-US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동일한 상태입니다</a:t>
            </a:r>
            <a:r>
              <a:rPr lang="en-US" altLang="ko-KR" sz="12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ko-KR" altLang="en-US" sz="1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546701" y="4860414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3045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시스템 규칙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닉네임 작성 규칙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작성한 닉네임의 저장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6992" y="1390796"/>
            <a:ext cx="936522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작성한 닉네임은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사용자의 기기에만 저장합니다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마지막에 사용한 닉네임만 기기에 저장되며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DB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에는 저장하지 않아도 무방합니다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413" y="3093440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닉네임 작성 규칙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닉네임 작성 및 입력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6992" y="3555087"/>
            <a:ext cx="9365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닉네임은 최소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글자 이상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최대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10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글자 이하의 범위에서 자유롭게 작성합니다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 가능한 문자는 한글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영어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cs typeface="Pretendard Light" panose="02000403000000020004" pitchFamily="2" charset="-127"/>
              </a:rPr>
              <a:t>숫자 및  구글 키보드에서 지원하는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특수문자 입니다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PoC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버전에서는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금칙어와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관련된 기능은 적용하지 않습니다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작성을 완료한 닉네임은 해당 기기에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저장됩니다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닉네임은 언제든지 자유롭게 변경할 수 있습니다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앱을 재설치 했다면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기기에 저장된 닉네임도 함께 삭제되어 새로운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닉네임을 작성하게 되며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중복 체크를 하거나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DB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에 남기지 않으므로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기존에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사용했던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닉네임도 재사용이 가능합니다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82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118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목차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1159" y="2154248"/>
            <a:ext cx="65913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dirty="0" smtClean="0">
                <a:ea typeface="맑은 고딕" panose="020B0503020000020004" pitchFamily="50" charset="-127"/>
                <a:cs typeface="Pretendard Medium" panose="02000603000000020004" pitchFamily="2" charset="-127"/>
              </a:rPr>
              <a:t>기획 의도</a:t>
            </a:r>
            <a:endParaRPr lang="en-US" altLang="ko-KR" sz="1600" b="1" dirty="0" smtClean="0"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dirty="0" smtClean="0">
                <a:ea typeface="맑은 고딕" panose="020B0503020000020004" pitchFamily="50" charset="-127"/>
                <a:cs typeface="Pretendard Medium" panose="02000603000000020004" pitchFamily="2" charset="-127"/>
              </a:rPr>
              <a:t>로그인 절차 및 </a:t>
            </a:r>
            <a:r>
              <a:rPr lang="en-US" altLang="ko-KR" sz="1600" b="1" dirty="0" smtClean="0">
                <a:ea typeface="맑은 고딕" panose="020B0503020000020004" pitchFamily="50" charset="-127"/>
                <a:cs typeface="Pretendard Medium" panose="02000603000000020004" pitchFamily="2" charset="-127"/>
              </a:rPr>
              <a:t>flow chart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dirty="0" smtClean="0">
                <a:ea typeface="맑은 고딕" panose="020B0503020000020004" pitchFamily="50" charset="-127"/>
                <a:cs typeface="Pretendard Medium" panose="02000603000000020004" pitchFamily="2" charset="-127"/>
              </a:rPr>
              <a:t>단계별 </a:t>
            </a:r>
            <a:r>
              <a:rPr lang="en-US" altLang="ko-KR" sz="1600" b="1" dirty="0" smtClean="0"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ea typeface="맑은 고딕" panose="020B0503020000020004" pitchFamily="50" charset="-127"/>
                <a:cs typeface="Pretendard Medium" panose="02000603000000020004" pitchFamily="2" charset="-127"/>
              </a:rPr>
              <a:t>및 </a:t>
            </a:r>
            <a:r>
              <a:rPr lang="en-US" altLang="ko-KR" sz="1600" b="1" dirty="0" smtClean="0">
                <a:ea typeface="맑은 고딕" panose="020B0503020000020004" pitchFamily="50" charset="-127"/>
                <a:cs typeface="Pretendard Medium" panose="02000603000000020004" pitchFamily="2" charset="-127"/>
              </a:rPr>
              <a:t>string key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dirty="0" smtClean="0">
                <a:ea typeface="맑은 고딕" panose="020B0503020000020004" pitchFamily="50" charset="-127"/>
                <a:cs typeface="Pretendard Medium" panose="02000603000000020004" pitchFamily="2" charset="-127"/>
              </a:rPr>
              <a:t>시스템 규칙</a:t>
            </a:r>
            <a:endParaRPr lang="en-US" altLang="ko-KR" sz="1600" b="1" dirty="0" smtClean="0"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b="1" dirty="0" smtClean="0">
                <a:ea typeface="맑은 고딕" panose="020B0503020000020004" pitchFamily="50" charset="-127"/>
                <a:cs typeface="Pretendard Medium" panose="02000603000000020004" pitchFamily="2" charset="-127"/>
              </a:rPr>
              <a:t>비고 및 고찰</a:t>
            </a:r>
            <a:endParaRPr lang="ko-KR" altLang="en-US" sz="1600" b="1" dirty="0"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5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시스템 규칙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413" y="927712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닉네임 작성 규칙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입력한 닉네임의 검증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6992" y="1383525"/>
            <a:ext cx="936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터치 키보드를 이용해 닉네임을 입력한 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팝업창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하단의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[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확인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]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버튼을 누르면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입력한 닉네임이 유효한지 검증합니다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검증은 다음의 요소들에 대하여 진행합니다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글자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수 제한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(2~10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글자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)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26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시스템 규칙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아바타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선택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공통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6992" y="1390796"/>
            <a:ext cx="9365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아바타는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사용 가능한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아바타를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index(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또는 가나다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순으로 화면의 왼쪽에서부터 차례로 배치합니다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PoC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버전에서는 이미 리소스에 포함된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5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종의 캐릭터를 표시합니다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latin typeface="맑은 고딕" panose="020B0503020000020004" pitchFamily="50" charset="-127"/>
                <a:cs typeface="Pretendard Light" panose="02000403000000020004" pitchFamily="2" charset="-127"/>
              </a:rPr>
              <a:t>Main_Chara-aj</a:t>
            </a:r>
            <a:endParaRPr lang="en-US" altLang="ko-KR" sz="1200" dirty="0" smtClean="0">
              <a:latin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latin typeface="맑은 고딕" panose="020B0503020000020004" pitchFamily="50" charset="-127"/>
                <a:cs typeface="Pretendard Light" panose="02000403000000020004" pitchFamily="2" charset="-127"/>
              </a:rPr>
              <a:t>Main_Chara</a:t>
            </a:r>
            <a:r>
              <a:rPr lang="en-US" altLang="ko-KR" sz="1200" dirty="0" smtClean="0">
                <a:latin typeface="맑은 고딕" panose="020B0503020000020004" pitchFamily="50" charset="-127"/>
                <a:cs typeface="Pretendard Light" panose="02000403000000020004" pitchFamily="2" charset="-127"/>
              </a:rPr>
              <a:t>-boy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latin typeface="맑은 고딕" panose="020B0503020000020004" pitchFamily="50" charset="-127"/>
                <a:cs typeface="Pretendard Light" panose="02000403000000020004" pitchFamily="2" charset="-127"/>
              </a:rPr>
              <a:t>Main_Chara</a:t>
            </a:r>
            <a:r>
              <a:rPr lang="en-US" altLang="ko-KR" sz="1200" dirty="0" smtClean="0">
                <a:latin typeface="맑은 고딕" panose="020B0503020000020004" pitchFamily="50" charset="-127"/>
                <a:cs typeface="Pretendard Light" panose="02000403000000020004" pitchFamily="2" charset="-127"/>
              </a:rPr>
              <a:t>-girl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맑은 고딕" panose="020B0503020000020004" pitchFamily="50" charset="-127"/>
                <a:cs typeface="Pretendard Light" panose="02000403000000020004" pitchFamily="2" charset="-127"/>
              </a:rPr>
              <a:t>Main_Chara-girl33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latin typeface="맑은 고딕" panose="020B0503020000020004" pitchFamily="50" charset="-127"/>
                <a:cs typeface="Pretendard Light" panose="02000403000000020004" pitchFamily="2" charset="-127"/>
              </a:rPr>
              <a:t>Main_Chara-spo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아바타는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앱 실행 시 또는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선택 화면이 표시될 때마다 자유롭게 선택 및 변경할 수 있습니다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413" y="5325715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아바타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선택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재 실행 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6992" y="5787362"/>
            <a:ext cx="936522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재 실행 시에는 마지막에 사용자가 선택 및 사용한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아바타에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커서를 위치시키도록 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마지막에 사용한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아바타의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정보는 해당 기기에 저장합니다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6413" y="4102771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아바타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선택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최초 실행 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56992" y="4564418"/>
            <a:ext cx="936522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최초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실행시에는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커서의 위치를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랜덤한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개의 캐릭터에게 표시하도록 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1893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시스템 규칙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아바타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선택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기타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6992" y="1390796"/>
            <a:ext cx="936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선택 화면이 표시될 때 커서가 위치한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아바타는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씬의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표시가 완료된 뒤 유저의 인지가 쉽도록 점프 모션을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회 실행합니다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이후 사용자가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아바타를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터치하여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선택 커서가 갱신될 때마다 점프 모션을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회 실행 후 아이들모션을 반복 실행합니다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6413" y="3429000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앱 삭제 후 재 설치시의 처리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6992" y="3890647"/>
            <a:ext cx="936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앱을 삭제하면 기기에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저장되어있던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닉네임과 마지막 사용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등에 대한 정보가 모두 소실됩니다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재설치시에는 최초 설치와 동일하게 인식하여 닉네임 설정부터 다시 진행하게 됩니다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584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비고 및 고찰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필요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리소스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52417"/>
              </p:ext>
            </p:extLst>
          </p:nvPr>
        </p:nvGraphicFramePr>
        <p:xfrm>
          <a:off x="1071549" y="1338038"/>
          <a:ext cx="10328848" cy="3611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8280">
                  <a:extLst>
                    <a:ext uri="{9D8B030D-6E8A-4147-A177-3AD203B41FA5}">
                      <a16:colId xmlns:a16="http://schemas.microsoft.com/office/drawing/2014/main" val="2478657111"/>
                    </a:ext>
                  </a:extLst>
                </a:gridCol>
                <a:gridCol w="1686243">
                  <a:extLst>
                    <a:ext uri="{9D8B030D-6E8A-4147-A177-3AD203B41FA5}">
                      <a16:colId xmlns:a16="http://schemas.microsoft.com/office/drawing/2014/main" val="3752576167"/>
                    </a:ext>
                  </a:extLst>
                </a:gridCol>
                <a:gridCol w="2154555">
                  <a:extLst>
                    <a:ext uri="{9D8B030D-6E8A-4147-A177-3AD203B41FA5}">
                      <a16:colId xmlns:a16="http://schemas.microsoft.com/office/drawing/2014/main" val="3737192911"/>
                    </a:ext>
                  </a:extLst>
                </a:gridCol>
                <a:gridCol w="684449">
                  <a:extLst>
                    <a:ext uri="{9D8B030D-6E8A-4147-A177-3AD203B41FA5}">
                      <a16:colId xmlns:a16="http://schemas.microsoft.com/office/drawing/2014/main" val="1563461009"/>
                    </a:ext>
                  </a:extLst>
                </a:gridCol>
                <a:gridCol w="4325321">
                  <a:extLst>
                    <a:ext uri="{9D8B030D-6E8A-4147-A177-3AD203B41FA5}">
                      <a16:colId xmlns:a16="http://schemas.microsoft.com/office/drawing/2014/main" val="17076735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분류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필요 리소스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용도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수량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비고 및 설명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56309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Back ground Image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타이틀 화면 </a:t>
                      </a:r>
                      <a:r>
                        <a:rPr lang="en-US" altLang="ko-KR" sz="1100" dirty="0" smtClean="0"/>
                        <a:t>BG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타이틀 화면용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대상 </a:t>
                      </a:r>
                      <a:r>
                        <a:rPr lang="ko-KR" altLang="en-US" sz="1000" dirty="0" err="1" smtClean="0"/>
                        <a:t>메타버스가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동물원임을</a:t>
                      </a:r>
                      <a:r>
                        <a:rPr lang="ko-KR" altLang="en-US" sz="1000" dirty="0" smtClean="0"/>
                        <a:t> 알 수 있는 배경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또는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동물원을 원경에서 비추는 형태도 무방함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6015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아바타</a:t>
                      </a:r>
                      <a:r>
                        <a:rPr lang="ko-KR" altLang="en-US" sz="1100" dirty="0" smtClean="0"/>
                        <a:t> 선택 화면 </a:t>
                      </a:r>
                      <a:r>
                        <a:rPr lang="en-US" altLang="ko-KR" sz="1100" dirty="0" smtClean="0"/>
                        <a:t>BG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아바타</a:t>
                      </a:r>
                      <a:r>
                        <a:rPr lang="ko-KR" altLang="en-US" sz="1000" dirty="0" smtClean="0"/>
                        <a:t> 선택 화면용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공간감이 느껴지는 배경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dirty="0" smtClean="0"/>
                        <a:t> 또는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동물원 입구나 </a:t>
                      </a:r>
                      <a:r>
                        <a:rPr lang="ko-KR" altLang="en-US" sz="1000" dirty="0" err="1" smtClean="0"/>
                        <a:t>한켠을</a:t>
                      </a:r>
                      <a:r>
                        <a:rPr lang="ko-KR" altLang="en-US" sz="1000" dirty="0" smtClean="0"/>
                        <a:t> 이용해도 무방함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672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Text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입력</a:t>
                      </a:r>
                      <a:r>
                        <a:rPr lang="en-US" altLang="ko-KR" sz="1100" baseline="0" dirty="0" smtClean="0"/>
                        <a:t>/</a:t>
                      </a:r>
                      <a:r>
                        <a:rPr lang="ko-KR" altLang="en-US" sz="1100" baseline="0" dirty="0" smtClean="0"/>
                        <a:t>표시 창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닉네임 입력 및 표시 창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닉네임 입력 유도 및 결과 표시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41089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팝 업 윈도우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공용 팝업 윈도우 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공용 팝업 윈도우 베이스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가장 밑바탕이 되는 베이스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3066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메시지 표시 영역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공용 팝업 윈도우의 메시지 표시 영역 베이스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실제 주요 메시지가 표시되는 영역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416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선택 커서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선택 커서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아바타</a:t>
                      </a:r>
                      <a:r>
                        <a:rPr lang="ko-KR" altLang="en-US" sz="1000" dirty="0" smtClean="0"/>
                        <a:t> 발 밑에 표시될 </a:t>
                      </a:r>
                      <a:r>
                        <a:rPr lang="ko-KR" altLang="en-US" sz="1000" dirty="0" err="1" smtClean="0"/>
                        <a:t>아바타</a:t>
                      </a:r>
                      <a:r>
                        <a:rPr lang="ko-KR" altLang="en-US" sz="1000" dirty="0" smtClean="0"/>
                        <a:t> 선택 커서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아바타</a:t>
                      </a:r>
                      <a:r>
                        <a:rPr lang="ko-KR" altLang="en-US" sz="1000" dirty="0" smtClean="0"/>
                        <a:t> 발 밑에 표시될 선택 커서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원형 발판의 느낌이 나도록 제작</a:t>
                      </a:r>
                      <a:r>
                        <a:rPr lang="en-US" altLang="ko-KR" sz="1000" dirty="0" smtClean="0"/>
                        <a:t>.  </a:t>
                      </a:r>
                      <a:r>
                        <a:rPr lang="ko-KR" altLang="en-US" sz="1000" dirty="0" smtClean="0"/>
                        <a:t>인지가 잘 된다면 다른 디자인도 무방 함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785886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나가기 버튼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나가기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앱 종료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용 버튼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 버튼과 유사하나 색상은 다르게 제작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일반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눌림의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종 필요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389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확인 버튼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활성화 상태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확인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입장하기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결정하기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시작하기</a:t>
                      </a:r>
                      <a:r>
                        <a:rPr lang="ko-KR" altLang="en-US" sz="1000" baseline="0" dirty="0" smtClean="0"/>
                        <a:t> 등의 버튼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의미 </a:t>
                      </a:r>
                      <a:r>
                        <a:rPr lang="en-US" altLang="ko-KR" sz="1000" dirty="0" smtClean="0"/>
                        <a:t>: Accept, Affirmative. Activate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일반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눌림의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종 필요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432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취소 버튼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비활성화 상태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취소하기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등의 버튼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의미</a:t>
                      </a:r>
                      <a:r>
                        <a:rPr lang="en-US" altLang="ko-KR" sz="1000" dirty="0" smtClean="0"/>
                        <a:t>: Cancel, Negative. deactivate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일반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눌림의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종 필요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983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235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5503773" y="3244334"/>
            <a:ext cx="118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END</a:t>
            </a:r>
            <a:endParaRPr lang="ko-KR" altLang="en-US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118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기획 의도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기획 의도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9195" y="1620034"/>
            <a:ext cx="936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PoC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버전의 앱에서 앱 실행 시부터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메타버스에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입장할 때까지의 과정에서 필요한 절차를 확인하고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사용자의 접근성과 편의성을 고려한 개발을 진행할 수 있도록 각각의 단계에 대한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UI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및 규칙을 설명하기 위함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669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056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로그인 절차 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flow chart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본 문서에서 설명하는 로그인 과정에서의 필요 절차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45559"/>
              </p:ext>
            </p:extLst>
          </p:nvPr>
        </p:nvGraphicFramePr>
        <p:xfrm>
          <a:off x="1055510" y="1718082"/>
          <a:ext cx="10353209" cy="2181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975">
                  <a:extLst>
                    <a:ext uri="{9D8B030D-6E8A-4147-A177-3AD203B41FA5}">
                      <a16:colId xmlns:a16="http://schemas.microsoft.com/office/drawing/2014/main" val="1924356173"/>
                    </a:ext>
                  </a:extLst>
                </a:gridCol>
                <a:gridCol w="2021205">
                  <a:extLst>
                    <a:ext uri="{9D8B030D-6E8A-4147-A177-3AD203B41FA5}">
                      <a16:colId xmlns:a16="http://schemas.microsoft.com/office/drawing/2014/main" val="1984289421"/>
                    </a:ext>
                  </a:extLst>
                </a:gridCol>
                <a:gridCol w="3572193">
                  <a:extLst>
                    <a:ext uri="{9D8B030D-6E8A-4147-A177-3AD203B41FA5}">
                      <a16:colId xmlns:a16="http://schemas.microsoft.com/office/drawing/2014/main" val="703692771"/>
                    </a:ext>
                  </a:extLst>
                </a:gridCol>
                <a:gridCol w="3857836">
                  <a:extLst>
                    <a:ext uri="{9D8B030D-6E8A-4147-A177-3AD203B41FA5}">
                      <a16:colId xmlns:a16="http://schemas.microsoft.com/office/drawing/2014/main" val="729402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순서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절차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설명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비고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536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1</a:t>
                      </a:r>
                      <a:endParaRPr lang="ko-KR" altLang="en-US" sz="12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/>
                        <a:t>닉네임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최초 앱 </a:t>
                      </a:r>
                      <a:r>
                        <a:rPr lang="ko-KR" altLang="en-US" sz="1100" dirty="0" err="1" smtClean="0"/>
                        <a:t>실행시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닉네임</a:t>
                      </a:r>
                      <a:r>
                        <a:rPr lang="ko-KR" altLang="en-US" sz="1100" baseline="0" dirty="0" smtClean="0"/>
                        <a:t> 작성 필요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/>
                        <a:t>닉네임은 한글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영문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숫자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특수문자 이용 가능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닉네임 설정이 완료된 뒤부터는 이 과정을 건너 뜀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작성된 닉네임은 변경이 불가능하며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앱 재실행 또는 재 입장 시 변경이 불가능함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닉네임의 재설정을 위해서는 앱을 삭제 후 재설치 필요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2</a:t>
                      </a:r>
                      <a:endParaRPr lang="ko-KR" altLang="en-US" sz="12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 smtClean="0"/>
                        <a:t>아바타</a:t>
                      </a:r>
                      <a:r>
                        <a:rPr lang="ko-KR" altLang="en-US" sz="1050" b="1" dirty="0" smtClean="0"/>
                        <a:t> 선택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앱 실행 시마다 </a:t>
                      </a:r>
                      <a:r>
                        <a:rPr lang="ko-KR" altLang="en-US" sz="1100" dirty="0" err="1" smtClean="0"/>
                        <a:t>아바타를</a:t>
                      </a:r>
                      <a:r>
                        <a:rPr lang="ko-KR" altLang="en-US" sz="1100" dirty="0" smtClean="0"/>
                        <a:t> 고를 수 있음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기본 선택은 최종 사용 </a:t>
                      </a:r>
                      <a:r>
                        <a:rPr lang="ko-KR" altLang="en-US" sz="1100" dirty="0" err="1" smtClean="0"/>
                        <a:t>아바타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smtClean="0"/>
                        <a:t>최초 </a:t>
                      </a:r>
                      <a:r>
                        <a:rPr lang="ko-KR" altLang="en-US" sz="1100" dirty="0" err="1" smtClean="0"/>
                        <a:t>접속시에는</a:t>
                      </a:r>
                      <a:r>
                        <a:rPr lang="ko-KR" altLang="en-US" sz="1100" dirty="0" smtClean="0"/>
                        <a:t> 선택 가능한 </a:t>
                      </a:r>
                      <a:r>
                        <a:rPr lang="ko-KR" altLang="en-US" sz="1100" dirty="0" err="1" smtClean="0"/>
                        <a:t>아바타</a:t>
                      </a:r>
                      <a:r>
                        <a:rPr lang="ko-KR" altLang="en-US" sz="1100" dirty="0" smtClean="0"/>
                        <a:t> 중 임의의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개에 커서가 위치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1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3</a:t>
                      </a:r>
                      <a:endParaRPr lang="ko-KR" altLang="en-US" sz="12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메타버스 접속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/>
                        <a:t>선택한 </a:t>
                      </a:r>
                      <a:r>
                        <a:rPr lang="ko-KR" altLang="en-US" sz="1100" baseline="0" dirty="0" err="1" smtClean="0"/>
                        <a:t>아바타와</a:t>
                      </a:r>
                      <a:r>
                        <a:rPr lang="ko-KR" altLang="en-US" sz="1100" baseline="0" dirty="0" smtClean="0"/>
                        <a:t> 닉네임을 이용해 메타버스 입장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58783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55510" y="4440424"/>
            <a:ext cx="812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u="sng" dirty="0" smtClean="0"/>
              <a:t>※ </a:t>
            </a:r>
            <a:r>
              <a:rPr lang="ko-KR" altLang="en-US" sz="1000" b="1" u="sng" dirty="0" smtClean="0"/>
              <a:t>본 절차는 </a:t>
            </a:r>
            <a:r>
              <a:rPr lang="en-US" altLang="ko-KR" sz="1000" b="1" u="sng" dirty="0" err="1" smtClean="0"/>
              <a:t>PoC</a:t>
            </a:r>
            <a:r>
              <a:rPr lang="en-US" altLang="ko-KR" sz="1000" b="1" u="sng" dirty="0" smtClean="0"/>
              <a:t> </a:t>
            </a:r>
            <a:r>
              <a:rPr lang="ko-KR" altLang="en-US" sz="1000" b="1" u="sng" dirty="0" smtClean="0"/>
              <a:t>버전에 최적화 되어 있으며</a:t>
            </a:r>
            <a:r>
              <a:rPr lang="en-US" altLang="ko-KR" sz="1000" b="1" u="sng" dirty="0" smtClean="0"/>
              <a:t>, </a:t>
            </a:r>
            <a:r>
              <a:rPr lang="ko-KR" altLang="en-US" sz="1000" b="1" u="sng" dirty="0" smtClean="0"/>
              <a:t>추후 개발 단계에 따라 변경이 필요합니다</a:t>
            </a:r>
            <a:r>
              <a:rPr lang="en-US" altLang="ko-KR" sz="1000" b="1" u="sng" dirty="0" smtClean="0"/>
              <a:t>.</a:t>
            </a:r>
            <a:endParaRPr lang="ko-KR" altLang="en-US" sz="1000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1055510" y="4763327"/>
            <a:ext cx="77727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u="sng" dirty="0" smtClean="0"/>
              <a:t>※ </a:t>
            </a:r>
            <a:r>
              <a:rPr lang="en-US" altLang="ko-KR" sz="1000" b="1" u="sng" dirty="0" err="1" smtClean="0"/>
              <a:t>PoC</a:t>
            </a:r>
            <a:r>
              <a:rPr lang="en-US" altLang="ko-KR" sz="1000" b="1" u="sng" dirty="0" smtClean="0"/>
              <a:t> </a:t>
            </a:r>
            <a:r>
              <a:rPr lang="ko-KR" altLang="en-US" sz="1000" b="1" u="sng" dirty="0" smtClean="0"/>
              <a:t>버전의 앱에서는 스마트폰의 앱 및 기능에 대한 접근 허용여부를 확인하지 않고</a:t>
            </a:r>
            <a:r>
              <a:rPr lang="en-US" altLang="ko-KR" sz="1000" b="1" u="sng" dirty="0" smtClean="0"/>
              <a:t>, </a:t>
            </a:r>
            <a:r>
              <a:rPr lang="ko-KR" altLang="en-US" sz="1000" b="1" u="sng" dirty="0" smtClean="0"/>
              <a:t>전부 동의 한 상태로 간주하여 진행합니다</a:t>
            </a:r>
            <a:r>
              <a:rPr lang="en-US" altLang="ko-KR" sz="1000" b="1" u="sng" dirty="0" smtClean="0"/>
              <a:t>. (</a:t>
            </a:r>
            <a:r>
              <a:rPr lang="ko-KR" altLang="en-US" sz="1000" b="1" u="sng" dirty="0" smtClean="0"/>
              <a:t>관련 동의는 별도의 서면으로 받을 예정입니다</a:t>
            </a:r>
            <a:r>
              <a:rPr lang="en-US" altLang="ko-KR" sz="1000" b="1" u="sng" dirty="0" smtClean="0"/>
              <a:t>.)</a:t>
            </a:r>
            <a:endParaRPr lang="ko-KR" altLang="en-US" sz="1000" b="1" u="sng" dirty="0"/>
          </a:p>
        </p:txBody>
      </p:sp>
    </p:spTree>
    <p:extLst>
      <p:ext uri="{BB962C8B-B14F-4D97-AF65-F5344CB8AC3E}">
        <p14:creationId xmlns:p14="http://schemas.microsoft.com/office/powerpoint/2010/main" val="174281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로그인 전체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07538" y="165776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앱 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10024" y="2362112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닉네임 작성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순서도: 판단 2"/>
          <p:cNvSpPr/>
          <p:nvPr/>
        </p:nvSpPr>
        <p:spPr>
          <a:xfrm>
            <a:off x="4514626" y="2140135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저장된 닉네임 있음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" name="순서도: 판단 14"/>
          <p:cNvSpPr/>
          <p:nvPr/>
        </p:nvSpPr>
        <p:spPr>
          <a:xfrm>
            <a:off x="4514626" y="4031200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07538" y="495752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아바타</a:t>
            </a:r>
            <a:r>
              <a:rPr lang="ko-KR" altLang="en-US" sz="1000" dirty="0" smtClean="0">
                <a:solidFill>
                  <a:schemeClr val="tx1"/>
                </a:solidFill>
              </a:rPr>
              <a:t>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07538" y="543989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결정 버튼 터치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07538" y="5922268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메타버스 입장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10024" y="4253177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알림 메시지 팝업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07538" y="3066460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화면에 닉네임 표시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07538" y="3548830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입장 버튼 터치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" idx="2"/>
            <a:endCxn id="3" idx="0"/>
          </p:cNvCxnSpPr>
          <p:nvPr/>
        </p:nvCxnSpPr>
        <p:spPr>
          <a:xfrm>
            <a:off x="5098272" y="1907745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" idx="2"/>
            <a:endCxn id="22" idx="0"/>
          </p:cNvCxnSpPr>
          <p:nvPr/>
        </p:nvCxnSpPr>
        <p:spPr>
          <a:xfrm flipH="1">
            <a:off x="5098272" y="2834070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2"/>
            <a:endCxn id="24" idx="0"/>
          </p:cNvCxnSpPr>
          <p:nvPr/>
        </p:nvCxnSpPr>
        <p:spPr>
          <a:xfrm>
            <a:off x="5098272" y="3316440"/>
            <a:ext cx="0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4" idx="2"/>
            <a:endCxn id="15" idx="0"/>
          </p:cNvCxnSpPr>
          <p:nvPr/>
        </p:nvCxnSpPr>
        <p:spPr>
          <a:xfrm>
            <a:off x="5098272" y="3798810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5" idx="2"/>
            <a:endCxn id="18" idx="0"/>
          </p:cNvCxnSpPr>
          <p:nvPr/>
        </p:nvCxnSpPr>
        <p:spPr>
          <a:xfrm flipH="1">
            <a:off x="5098272" y="4725135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8" idx="2"/>
            <a:endCxn id="19" idx="0"/>
          </p:cNvCxnSpPr>
          <p:nvPr/>
        </p:nvCxnSpPr>
        <p:spPr>
          <a:xfrm>
            <a:off x="5098272" y="5207505"/>
            <a:ext cx="0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9" idx="2"/>
            <a:endCxn id="20" idx="0"/>
          </p:cNvCxnSpPr>
          <p:nvPr/>
        </p:nvCxnSpPr>
        <p:spPr>
          <a:xfrm>
            <a:off x="5098272" y="5689875"/>
            <a:ext cx="0" cy="232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3"/>
            <a:endCxn id="21" idx="1"/>
          </p:cNvCxnSpPr>
          <p:nvPr/>
        </p:nvCxnSpPr>
        <p:spPr>
          <a:xfrm flipV="1">
            <a:off x="5681919" y="4378167"/>
            <a:ext cx="5281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" idx="3"/>
            <a:endCxn id="14" idx="1"/>
          </p:cNvCxnSpPr>
          <p:nvPr/>
        </p:nvCxnSpPr>
        <p:spPr>
          <a:xfrm flipV="1">
            <a:off x="5681919" y="2487102"/>
            <a:ext cx="5281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703568" y="2766426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TURE</a:t>
            </a:r>
            <a:endParaRPr lang="ko-KR" altLang="en-US" sz="8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83444" y="2308705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514627" y="4147214"/>
            <a:ext cx="11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동일 </a:t>
            </a:r>
            <a:r>
              <a:rPr lang="en-US" altLang="ko-KR" sz="800" dirty="0" smtClean="0"/>
              <a:t>Android Id(GUID)</a:t>
            </a:r>
            <a:r>
              <a:rPr lang="ko-KR" altLang="en-US" sz="800" dirty="0" smtClean="0"/>
              <a:t>가 </a:t>
            </a:r>
            <a:r>
              <a:rPr lang="ko-KR" altLang="en-US" sz="800" dirty="0" smtClean="0"/>
              <a:t>현재 사용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접속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중이지 않음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4670517" y="4662278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TURE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550393" y="4204557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cxnSp>
        <p:nvCxnSpPr>
          <p:cNvPr id="58" name="꺾인 연결선 57"/>
          <p:cNvCxnSpPr>
            <a:stCxn id="14" idx="2"/>
            <a:endCxn id="22" idx="0"/>
          </p:cNvCxnSpPr>
          <p:nvPr/>
        </p:nvCxnSpPr>
        <p:spPr>
          <a:xfrm rot="5400000">
            <a:off x="5772331" y="1938033"/>
            <a:ext cx="454368" cy="1802486"/>
          </a:xfrm>
          <a:prstGeom prst="bentConnector3">
            <a:avLst>
              <a:gd name="adj1" fmla="val 673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설명선 1 62"/>
          <p:cNvSpPr/>
          <p:nvPr/>
        </p:nvSpPr>
        <p:spPr>
          <a:xfrm>
            <a:off x="2500547" y="3339361"/>
            <a:ext cx="1041083" cy="337624"/>
          </a:xfrm>
          <a:prstGeom prst="borderCallout1">
            <a:avLst>
              <a:gd name="adj1" fmla="val 21134"/>
              <a:gd name="adj2" fmla="val 100652"/>
              <a:gd name="adj3" fmla="val 87203"/>
              <a:gd name="adj4" fmla="val 192769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저장된 닉네임이 없으면 비활성화</a:t>
            </a:r>
            <a:r>
              <a:rPr lang="en-US" altLang="ko-KR" sz="700" dirty="0" smtClean="0">
                <a:solidFill>
                  <a:schemeClr val="tx1"/>
                </a:solidFill>
              </a:rPr>
              <a:t>(Dimmed)</a:t>
            </a:r>
            <a:r>
              <a:rPr lang="ko-KR" altLang="en-US" sz="700" dirty="0" smtClean="0">
                <a:solidFill>
                  <a:schemeClr val="tx1"/>
                </a:solidFill>
              </a:rPr>
              <a:t>처리합니다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설명선 1 63"/>
          <p:cNvSpPr/>
          <p:nvPr/>
        </p:nvSpPr>
        <p:spPr>
          <a:xfrm>
            <a:off x="8395018" y="4378167"/>
            <a:ext cx="1637067" cy="441874"/>
          </a:xfrm>
          <a:prstGeom prst="borderCallout1">
            <a:avLst>
              <a:gd name="adj1" fmla="val 50023"/>
              <a:gd name="adj2" fmla="val -62"/>
              <a:gd name="adj3" fmla="val -483"/>
              <a:gd name="adj4" fmla="val -55586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지금 접속중인 닉네임 입니다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확인 버튼을 눌러 기존의 접속을 해제한 뒤 다시 접속하시기 바랍니다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056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로그인 절차 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flow chart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8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7767638" y="513117"/>
            <a:ext cx="4369542" cy="619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닉네임 작성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78787" y="165776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앱 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81273" y="2362112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닉네임 작성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순서도: 판단 2"/>
          <p:cNvSpPr/>
          <p:nvPr/>
        </p:nvSpPr>
        <p:spPr>
          <a:xfrm>
            <a:off x="2185875" y="2140135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저장된 닉네임 있음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" name="순서도: 판단 14"/>
          <p:cNvSpPr/>
          <p:nvPr/>
        </p:nvSpPr>
        <p:spPr>
          <a:xfrm>
            <a:off x="2185875" y="4031200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78787" y="495752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아바타</a:t>
            </a:r>
            <a:r>
              <a:rPr lang="ko-KR" altLang="en-US" sz="1000" dirty="0" smtClean="0">
                <a:solidFill>
                  <a:schemeClr val="tx1"/>
                </a:solidFill>
              </a:rPr>
              <a:t>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78787" y="543989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결정 버튼 터치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78787" y="5922268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메타버스 입장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81273" y="4253177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알림 메시지 팝업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78787" y="3066460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화면에 닉네임 표시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78787" y="3548830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입장 버튼 터치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" idx="2"/>
            <a:endCxn id="3" idx="0"/>
          </p:cNvCxnSpPr>
          <p:nvPr/>
        </p:nvCxnSpPr>
        <p:spPr>
          <a:xfrm>
            <a:off x="2769521" y="1907745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" idx="2"/>
            <a:endCxn id="22" idx="0"/>
          </p:cNvCxnSpPr>
          <p:nvPr/>
        </p:nvCxnSpPr>
        <p:spPr>
          <a:xfrm flipH="1">
            <a:off x="2769521" y="2834070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2"/>
            <a:endCxn id="24" idx="0"/>
          </p:cNvCxnSpPr>
          <p:nvPr/>
        </p:nvCxnSpPr>
        <p:spPr>
          <a:xfrm>
            <a:off x="2769521" y="3316440"/>
            <a:ext cx="0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4" idx="2"/>
            <a:endCxn id="15" idx="0"/>
          </p:cNvCxnSpPr>
          <p:nvPr/>
        </p:nvCxnSpPr>
        <p:spPr>
          <a:xfrm>
            <a:off x="2769521" y="3798810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5" idx="2"/>
            <a:endCxn id="18" idx="0"/>
          </p:cNvCxnSpPr>
          <p:nvPr/>
        </p:nvCxnSpPr>
        <p:spPr>
          <a:xfrm flipH="1">
            <a:off x="2769521" y="4725135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8" idx="2"/>
            <a:endCxn id="19" idx="0"/>
          </p:cNvCxnSpPr>
          <p:nvPr/>
        </p:nvCxnSpPr>
        <p:spPr>
          <a:xfrm>
            <a:off x="2769521" y="5207505"/>
            <a:ext cx="0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9" idx="2"/>
            <a:endCxn id="20" idx="0"/>
          </p:cNvCxnSpPr>
          <p:nvPr/>
        </p:nvCxnSpPr>
        <p:spPr>
          <a:xfrm>
            <a:off x="2769521" y="5689875"/>
            <a:ext cx="0" cy="232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3"/>
            <a:endCxn id="21" idx="1"/>
          </p:cNvCxnSpPr>
          <p:nvPr/>
        </p:nvCxnSpPr>
        <p:spPr>
          <a:xfrm flipV="1">
            <a:off x="3353168" y="4378167"/>
            <a:ext cx="5281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" idx="3"/>
            <a:endCxn id="14" idx="1"/>
          </p:cNvCxnSpPr>
          <p:nvPr/>
        </p:nvCxnSpPr>
        <p:spPr>
          <a:xfrm flipV="1">
            <a:off x="3353168" y="2487102"/>
            <a:ext cx="5281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74817" y="2766426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TURE</a:t>
            </a:r>
            <a:endParaRPr lang="ko-KR" altLang="en-US" sz="8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254693" y="2308705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335347" y="4173526"/>
            <a:ext cx="86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동일 닉네임이 현재 사용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접속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중이지 않음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2341766" y="4662278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TURE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221642" y="4204557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cxnSp>
        <p:nvCxnSpPr>
          <p:cNvPr id="58" name="꺾인 연결선 57"/>
          <p:cNvCxnSpPr>
            <a:stCxn id="14" idx="2"/>
            <a:endCxn id="22" idx="0"/>
          </p:cNvCxnSpPr>
          <p:nvPr/>
        </p:nvCxnSpPr>
        <p:spPr>
          <a:xfrm rot="5400000">
            <a:off x="3443580" y="1938033"/>
            <a:ext cx="454368" cy="1802486"/>
          </a:xfrm>
          <a:prstGeom prst="bentConnector3">
            <a:avLst>
              <a:gd name="adj1" fmla="val 673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설명선 1 62"/>
          <p:cNvSpPr/>
          <p:nvPr/>
        </p:nvSpPr>
        <p:spPr>
          <a:xfrm>
            <a:off x="916074" y="3548830"/>
            <a:ext cx="1041083" cy="337624"/>
          </a:xfrm>
          <a:prstGeom prst="borderCallout1">
            <a:avLst>
              <a:gd name="adj1" fmla="val 21134"/>
              <a:gd name="adj2" fmla="val 100652"/>
              <a:gd name="adj3" fmla="val 44337"/>
              <a:gd name="adj4" fmla="val 119471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저장된 닉네임이 없으면 비활성화</a:t>
            </a:r>
            <a:r>
              <a:rPr lang="en-US" altLang="ko-KR" sz="700" dirty="0" smtClean="0">
                <a:solidFill>
                  <a:schemeClr val="tx1"/>
                </a:solidFill>
              </a:rPr>
              <a:t>(Dimmed)</a:t>
            </a:r>
            <a:r>
              <a:rPr lang="ko-KR" altLang="en-US" sz="700" dirty="0" smtClean="0">
                <a:solidFill>
                  <a:schemeClr val="tx1"/>
                </a:solidFill>
              </a:rPr>
              <a:t>처리합니다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설명선 1 63"/>
          <p:cNvSpPr/>
          <p:nvPr/>
        </p:nvSpPr>
        <p:spPr>
          <a:xfrm>
            <a:off x="3709918" y="4736588"/>
            <a:ext cx="1637067" cy="441874"/>
          </a:xfrm>
          <a:prstGeom prst="borderCallout1">
            <a:avLst>
              <a:gd name="adj1" fmla="val -595"/>
              <a:gd name="adj2" fmla="val 4760"/>
              <a:gd name="adj3" fmla="val -80876"/>
              <a:gd name="adj4" fmla="val 17549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지금 접속중인 닉네임 입니다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확인 버튼을 눌러 기존의 접속을 해제한 뒤 다시 접속하시기 바랍니다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056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로그인 절차 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flow chart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565106" y="1264254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닉네임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작성용</a:t>
            </a:r>
            <a:r>
              <a:rPr lang="ko-KR" altLang="en-US" sz="800" dirty="0" smtClean="0">
                <a:solidFill>
                  <a:schemeClr val="tx1"/>
                </a:solidFill>
              </a:rPr>
              <a:t> 팝업 호출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565106" y="1724743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시스템 키보드 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65106" y="2185232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사용자 입력 후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 </a:t>
            </a:r>
            <a:r>
              <a:rPr lang="ko-KR" altLang="en-US" sz="700" dirty="0" smtClean="0">
                <a:solidFill>
                  <a:schemeClr val="tx1"/>
                </a:solidFill>
              </a:rPr>
              <a:t>확인 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  <a:r>
              <a:rPr lang="ko-KR" altLang="en-US" sz="700" dirty="0" smtClean="0">
                <a:solidFill>
                  <a:schemeClr val="tx1"/>
                </a:solidFill>
              </a:rPr>
              <a:t> 터치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순서도: 판단 46"/>
          <p:cNvSpPr/>
          <p:nvPr/>
        </p:nvSpPr>
        <p:spPr>
          <a:xfrm>
            <a:off x="8672193" y="3017895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835063" y="3202452"/>
            <a:ext cx="86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사용자 입력이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자 이상인가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12" name="직사각형 11"/>
          <p:cNvSpPr/>
          <p:nvPr/>
        </p:nvSpPr>
        <p:spPr>
          <a:xfrm>
            <a:off x="848616" y="1592980"/>
            <a:ext cx="2894353" cy="464336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742343" y="2737081"/>
            <a:ext cx="1860884" cy="3499259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0234313" y="4533891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알림 메시지 팝업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순서도: 판단 56"/>
          <p:cNvSpPr/>
          <p:nvPr/>
        </p:nvSpPr>
        <p:spPr>
          <a:xfrm>
            <a:off x="8672193" y="4311914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35063" y="4496471"/>
            <a:ext cx="86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사용자 입력이 </a:t>
            </a:r>
            <a:r>
              <a:rPr lang="en-US" altLang="ko-KR" sz="800" dirty="0"/>
              <a:t>1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자 이상인가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60" name="설명선 1 59"/>
          <p:cNvSpPr/>
          <p:nvPr/>
        </p:nvSpPr>
        <p:spPr>
          <a:xfrm>
            <a:off x="10213769" y="4803840"/>
            <a:ext cx="1220318" cy="568656"/>
          </a:xfrm>
          <a:prstGeom prst="borderCallout1">
            <a:avLst>
              <a:gd name="adj1" fmla="val -412"/>
              <a:gd name="adj2" fmla="val 18358"/>
              <a:gd name="adj3" fmla="val -22500"/>
              <a:gd name="adj4" fmla="val 13482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글자 수가 너무 많습니다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닉네임은 </a:t>
            </a:r>
            <a:r>
              <a:rPr lang="en-US" altLang="ko-KR" sz="700" dirty="0" smtClean="0">
                <a:solidFill>
                  <a:schemeClr val="tx1"/>
                </a:solidFill>
              </a:rPr>
              <a:t>2</a:t>
            </a:r>
            <a:r>
              <a:rPr lang="ko-KR" altLang="en-US" sz="700" dirty="0" smtClean="0">
                <a:solidFill>
                  <a:schemeClr val="tx1"/>
                </a:solidFill>
              </a:rPr>
              <a:t>자 이상 </a:t>
            </a:r>
            <a:r>
              <a:rPr lang="en-US" altLang="ko-KR" sz="700" dirty="0" smtClean="0">
                <a:solidFill>
                  <a:schemeClr val="tx1"/>
                </a:solidFill>
              </a:rPr>
              <a:t>10</a:t>
            </a:r>
            <a:r>
              <a:rPr lang="ko-KR" altLang="en-US" sz="700" dirty="0" smtClean="0">
                <a:solidFill>
                  <a:schemeClr val="tx1"/>
                </a:solidFill>
              </a:rPr>
              <a:t>자 이하의 한글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영문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숫자를 이용해 작성해주세요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66" name="꺾인 연결선 65"/>
          <p:cNvCxnSpPr>
            <a:stCxn id="51" idx="3"/>
            <a:endCxn id="43" idx="3"/>
          </p:cNvCxnSpPr>
          <p:nvPr/>
        </p:nvCxnSpPr>
        <p:spPr>
          <a:xfrm flipH="1" flipV="1">
            <a:off x="9946574" y="1849733"/>
            <a:ext cx="1669207" cy="2809148"/>
          </a:xfrm>
          <a:prstGeom prst="bentConnector3">
            <a:avLst>
              <a:gd name="adj1" fmla="val -136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41" idx="2"/>
            <a:endCxn id="43" idx="0"/>
          </p:cNvCxnSpPr>
          <p:nvPr/>
        </p:nvCxnSpPr>
        <p:spPr>
          <a:xfrm>
            <a:off x="9255840" y="1514234"/>
            <a:ext cx="0" cy="210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3" idx="2"/>
            <a:endCxn id="44" idx="0"/>
          </p:cNvCxnSpPr>
          <p:nvPr/>
        </p:nvCxnSpPr>
        <p:spPr>
          <a:xfrm>
            <a:off x="9255840" y="1974723"/>
            <a:ext cx="0" cy="210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4" idx="2"/>
            <a:endCxn id="47" idx="0"/>
          </p:cNvCxnSpPr>
          <p:nvPr/>
        </p:nvCxnSpPr>
        <p:spPr>
          <a:xfrm>
            <a:off x="9255840" y="2435212"/>
            <a:ext cx="0" cy="582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47" idx="2"/>
            <a:endCxn id="57" idx="0"/>
          </p:cNvCxnSpPr>
          <p:nvPr/>
        </p:nvCxnSpPr>
        <p:spPr>
          <a:xfrm>
            <a:off x="9255840" y="3711830"/>
            <a:ext cx="0" cy="600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57" idx="2"/>
          </p:cNvCxnSpPr>
          <p:nvPr/>
        </p:nvCxnSpPr>
        <p:spPr>
          <a:xfrm>
            <a:off x="9255840" y="5005849"/>
            <a:ext cx="0" cy="684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8572825" y="5695829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화면에  표시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8565106" y="798891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닉네임 작성 안내 팝업 표시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6" name="직선 화살표 연결선 105"/>
          <p:cNvCxnSpPr>
            <a:stCxn id="105" idx="2"/>
            <a:endCxn id="41" idx="0"/>
          </p:cNvCxnSpPr>
          <p:nvPr/>
        </p:nvCxnSpPr>
        <p:spPr>
          <a:xfrm>
            <a:off x="9255840" y="1048871"/>
            <a:ext cx="0" cy="215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9702436" y="3175690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8861013" y="3667040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TURE</a:t>
            </a:r>
            <a:endParaRPr lang="ko-KR" altLang="en-US" sz="8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9710448" y="4459744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8869025" y="4951094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TURE</a:t>
            </a:r>
            <a:endParaRPr lang="ko-KR" altLang="en-US" sz="800" b="1" dirty="0"/>
          </a:p>
        </p:txBody>
      </p:sp>
      <p:cxnSp>
        <p:nvCxnSpPr>
          <p:cNvPr id="121" name="직선 연결선 120"/>
          <p:cNvCxnSpPr/>
          <p:nvPr/>
        </p:nvCxnSpPr>
        <p:spPr>
          <a:xfrm flipV="1">
            <a:off x="5262741" y="513117"/>
            <a:ext cx="2504897" cy="1848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5262741" y="2612092"/>
            <a:ext cx="2504897" cy="4097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10226523" y="3239872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알림 메시지 팝업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2" name="직선 화살표 연결선 131"/>
          <p:cNvCxnSpPr>
            <a:stCxn id="47" idx="3"/>
            <a:endCxn id="130" idx="1"/>
          </p:cNvCxnSpPr>
          <p:nvPr/>
        </p:nvCxnSpPr>
        <p:spPr>
          <a:xfrm flipV="1">
            <a:off x="9839486" y="3364862"/>
            <a:ext cx="38703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설명선 1 135"/>
          <p:cNvSpPr/>
          <p:nvPr/>
        </p:nvSpPr>
        <p:spPr>
          <a:xfrm>
            <a:off x="10314237" y="2376451"/>
            <a:ext cx="1142810" cy="704347"/>
          </a:xfrm>
          <a:prstGeom prst="borderCallout1">
            <a:avLst>
              <a:gd name="adj1" fmla="val 89249"/>
              <a:gd name="adj2" fmla="val -62"/>
              <a:gd name="adj3" fmla="val 129865"/>
              <a:gd name="adj4" fmla="val 456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글자수가 너무 적습니다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닉네임은 </a:t>
            </a:r>
            <a:r>
              <a:rPr lang="en-US" altLang="ko-KR" sz="700" dirty="0" smtClean="0">
                <a:solidFill>
                  <a:schemeClr val="tx1"/>
                </a:solidFill>
              </a:rPr>
              <a:t>2</a:t>
            </a:r>
            <a:r>
              <a:rPr lang="ko-KR" altLang="en-US" sz="700" dirty="0" smtClean="0">
                <a:solidFill>
                  <a:schemeClr val="tx1"/>
                </a:solidFill>
              </a:rPr>
              <a:t>자 이상 </a:t>
            </a:r>
            <a:r>
              <a:rPr lang="en-US" altLang="ko-KR" sz="700" dirty="0" smtClean="0">
                <a:solidFill>
                  <a:schemeClr val="tx1"/>
                </a:solidFill>
              </a:rPr>
              <a:t>10</a:t>
            </a:r>
            <a:r>
              <a:rPr lang="ko-KR" altLang="en-US" sz="700" dirty="0" smtClean="0">
                <a:solidFill>
                  <a:schemeClr val="tx1"/>
                </a:solidFill>
              </a:rPr>
              <a:t>자 이하의 한글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영문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숫자를 이용해 작성해주세요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137" name="직선 화살표 연결선 136"/>
          <p:cNvCxnSpPr>
            <a:stCxn id="57" idx="3"/>
            <a:endCxn id="51" idx="1"/>
          </p:cNvCxnSpPr>
          <p:nvPr/>
        </p:nvCxnSpPr>
        <p:spPr>
          <a:xfrm flipV="1">
            <a:off x="9839486" y="4658881"/>
            <a:ext cx="3948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130" idx="3"/>
            <a:endCxn id="43" idx="3"/>
          </p:cNvCxnSpPr>
          <p:nvPr/>
        </p:nvCxnSpPr>
        <p:spPr>
          <a:xfrm flipH="1" flipV="1">
            <a:off x="9946574" y="1849733"/>
            <a:ext cx="1661417" cy="1515129"/>
          </a:xfrm>
          <a:prstGeom prst="bentConnector3">
            <a:avLst>
              <a:gd name="adj1" fmla="val -137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설명선 1 145"/>
          <p:cNvSpPr/>
          <p:nvPr/>
        </p:nvSpPr>
        <p:spPr>
          <a:xfrm>
            <a:off x="10243761" y="720734"/>
            <a:ext cx="1516977" cy="704347"/>
          </a:xfrm>
          <a:prstGeom prst="borderCallout1">
            <a:avLst>
              <a:gd name="adj1" fmla="val 89249"/>
              <a:gd name="adj2" fmla="val -62"/>
              <a:gd name="adj3" fmla="val 34600"/>
              <a:gd name="adj4" fmla="val -24057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작성된 닉네임이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아래의 확인 버튼을 누르면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닉네임 작성을 시작합니다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334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7767638" y="513117"/>
            <a:ext cx="4369542" cy="619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닉네임 작성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78787" y="165776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앱 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81273" y="2362112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닉네임 작성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순서도: 판단 2"/>
          <p:cNvSpPr/>
          <p:nvPr/>
        </p:nvSpPr>
        <p:spPr>
          <a:xfrm>
            <a:off x="2185875" y="2140135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저장된 닉네임 있음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5" name="순서도: 판단 14"/>
          <p:cNvSpPr/>
          <p:nvPr/>
        </p:nvSpPr>
        <p:spPr>
          <a:xfrm>
            <a:off x="2185875" y="4031200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78787" y="495752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아바타</a:t>
            </a:r>
            <a:r>
              <a:rPr lang="ko-KR" altLang="en-US" sz="1000" dirty="0" smtClean="0">
                <a:solidFill>
                  <a:schemeClr val="tx1"/>
                </a:solidFill>
              </a:rPr>
              <a:t>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78787" y="543989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입장 </a:t>
            </a:r>
            <a:r>
              <a:rPr lang="ko-KR" altLang="en-US" sz="1000" dirty="0" smtClean="0">
                <a:solidFill>
                  <a:schemeClr val="tx1"/>
                </a:solidFill>
              </a:rPr>
              <a:t>버튼 터치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78787" y="5922268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메타버스 입장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81273" y="4253177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알림 메시지 팝업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78787" y="3066460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화면에 닉네임 표시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78787" y="3548830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입장 버튼 터치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" idx="2"/>
            <a:endCxn id="3" idx="0"/>
          </p:cNvCxnSpPr>
          <p:nvPr/>
        </p:nvCxnSpPr>
        <p:spPr>
          <a:xfrm>
            <a:off x="2769521" y="1907745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" idx="2"/>
            <a:endCxn id="22" idx="0"/>
          </p:cNvCxnSpPr>
          <p:nvPr/>
        </p:nvCxnSpPr>
        <p:spPr>
          <a:xfrm flipH="1">
            <a:off x="2769521" y="2834070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2"/>
            <a:endCxn id="24" idx="0"/>
          </p:cNvCxnSpPr>
          <p:nvPr/>
        </p:nvCxnSpPr>
        <p:spPr>
          <a:xfrm>
            <a:off x="2769521" y="3316440"/>
            <a:ext cx="0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4" idx="2"/>
            <a:endCxn id="15" idx="0"/>
          </p:cNvCxnSpPr>
          <p:nvPr/>
        </p:nvCxnSpPr>
        <p:spPr>
          <a:xfrm>
            <a:off x="2769521" y="3798810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5" idx="2"/>
            <a:endCxn id="18" idx="0"/>
          </p:cNvCxnSpPr>
          <p:nvPr/>
        </p:nvCxnSpPr>
        <p:spPr>
          <a:xfrm flipH="1">
            <a:off x="2769521" y="4725135"/>
            <a:ext cx="1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8" idx="2"/>
            <a:endCxn id="19" idx="0"/>
          </p:cNvCxnSpPr>
          <p:nvPr/>
        </p:nvCxnSpPr>
        <p:spPr>
          <a:xfrm>
            <a:off x="2769521" y="5207505"/>
            <a:ext cx="0" cy="232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9" idx="2"/>
            <a:endCxn id="20" idx="0"/>
          </p:cNvCxnSpPr>
          <p:nvPr/>
        </p:nvCxnSpPr>
        <p:spPr>
          <a:xfrm>
            <a:off x="2769521" y="5689875"/>
            <a:ext cx="0" cy="232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3"/>
            <a:endCxn id="21" idx="1"/>
          </p:cNvCxnSpPr>
          <p:nvPr/>
        </p:nvCxnSpPr>
        <p:spPr>
          <a:xfrm flipV="1">
            <a:off x="3353168" y="4378167"/>
            <a:ext cx="5281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" idx="3"/>
            <a:endCxn id="14" idx="1"/>
          </p:cNvCxnSpPr>
          <p:nvPr/>
        </p:nvCxnSpPr>
        <p:spPr>
          <a:xfrm flipV="1">
            <a:off x="3353168" y="2487102"/>
            <a:ext cx="5281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74817" y="2766426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TURE</a:t>
            </a:r>
            <a:endParaRPr lang="ko-KR" altLang="en-US" sz="8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254693" y="2308705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335347" y="4173526"/>
            <a:ext cx="86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동일 닉네임이 현재 사용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접속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중이지 않음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2341766" y="4662278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TURE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221642" y="4204557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cxnSp>
        <p:nvCxnSpPr>
          <p:cNvPr id="58" name="꺾인 연결선 57"/>
          <p:cNvCxnSpPr>
            <a:stCxn id="14" idx="2"/>
            <a:endCxn id="22" idx="0"/>
          </p:cNvCxnSpPr>
          <p:nvPr/>
        </p:nvCxnSpPr>
        <p:spPr>
          <a:xfrm rot="5400000">
            <a:off x="3443580" y="1938033"/>
            <a:ext cx="454368" cy="1802486"/>
          </a:xfrm>
          <a:prstGeom prst="bentConnector3">
            <a:avLst>
              <a:gd name="adj1" fmla="val 673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설명선 1 62"/>
          <p:cNvSpPr/>
          <p:nvPr/>
        </p:nvSpPr>
        <p:spPr>
          <a:xfrm>
            <a:off x="916074" y="3548830"/>
            <a:ext cx="1041083" cy="337624"/>
          </a:xfrm>
          <a:prstGeom prst="borderCallout1">
            <a:avLst>
              <a:gd name="adj1" fmla="val 21134"/>
              <a:gd name="adj2" fmla="val 100652"/>
              <a:gd name="adj3" fmla="val 44337"/>
              <a:gd name="adj4" fmla="val 119471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저장된 닉네임이 없으면 비활성화</a:t>
            </a:r>
            <a:r>
              <a:rPr lang="en-US" altLang="ko-KR" sz="700" dirty="0" smtClean="0">
                <a:solidFill>
                  <a:schemeClr val="tx1"/>
                </a:solidFill>
              </a:rPr>
              <a:t>(Dimmed)</a:t>
            </a:r>
            <a:r>
              <a:rPr lang="ko-KR" altLang="en-US" sz="700" dirty="0" smtClean="0">
                <a:solidFill>
                  <a:schemeClr val="tx1"/>
                </a:solidFill>
              </a:rPr>
              <a:t>처리합니다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" name="설명선 1 63"/>
          <p:cNvSpPr/>
          <p:nvPr/>
        </p:nvSpPr>
        <p:spPr>
          <a:xfrm>
            <a:off x="4132144" y="3657860"/>
            <a:ext cx="1637067" cy="441874"/>
          </a:xfrm>
          <a:prstGeom prst="borderCallout1">
            <a:avLst>
              <a:gd name="adj1" fmla="val 82775"/>
              <a:gd name="adj2" fmla="val -62"/>
              <a:gd name="adj3" fmla="val 154347"/>
              <a:gd name="adj4" fmla="val -9776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지금 접속중인 닉네임 입니다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확인 버튼을 눌러 기존의 접속을 해제한 뒤 다시 접속하시기 바랍니다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056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로그인 절차 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flow chart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573501" y="1264254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기존 사용 여부 확인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" name="순서도: 판단 46"/>
          <p:cNvSpPr/>
          <p:nvPr/>
        </p:nvSpPr>
        <p:spPr>
          <a:xfrm>
            <a:off x="8680589" y="1755038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830060" y="1939595"/>
            <a:ext cx="86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기존 사용 이력이 없다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2" name="직사각형 11"/>
          <p:cNvSpPr/>
          <p:nvPr/>
        </p:nvSpPr>
        <p:spPr>
          <a:xfrm>
            <a:off x="848616" y="1407824"/>
            <a:ext cx="2894353" cy="337961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742343" y="1407823"/>
            <a:ext cx="1860884" cy="337961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stCxn id="41" idx="2"/>
            <a:endCxn id="47" idx="0"/>
          </p:cNvCxnSpPr>
          <p:nvPr/>
        </p:nvCxnSpPr>
        <p:spPr>
          <a:xfrm>
            <a:off x="9264235" y="1514234"/>
            <a:ext cx="1" cy="240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8573501" y="798891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아바타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선택화면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06" name="직선 화살표 연결선 105"/>
          <p:cNvCxnSpPr>
            <a:stCxn id="105" idx="2"/>
            <a:endCxn id="41" idx="0"/>
          </p:cNvCxnSpPr>
          <p:nvPr/>
        </p:nvCxnSpPr>
        <p:spPr>
          <a:xfrm>
            <a:off x="9255840" y="1048871"/>
            <a:ext cx="0" cy="215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9678480" y="1908199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cxnSp>
        <p:nvCxnSpPr>
          <p:cNvPr id="121" name="직선 연결선 120"/>
          <p:cNvCxnSpPr/>
          <p:nvPr/>
        </p:nvCxnSpPr>
        <p:spPr>
          <a:xfrm flipV="1">
            <a:off x="3467290" y="513119"/>
            <a:ext cx="4300348" cy="443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460255" y="6166545"/>
            <a:ext cx="4307383" cy="543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10197670" y="1974129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마지막 사용 </a:t>
            </a:r>
            <a:r>
              <a:rPr lang="ko-KR" altLang="en-US" sz="600" dirty="0" err="1" smtClean="0">
                <a:solidFill>
                  <a:schemeClr val="tx1"/>
                </a:solidFill>
              </a:rPr>
              <a:t>아바타에</a:t>
            </a:r>
            <a:r>
              <a:rPr lang="ko-KR" altLang="en-US" sz="600" dirty="0" smtClean="0">
                <a:solidFill>
                  <a:schemeClr val="tx1"/>
                </a:solidFill>
              </a:rPr>
              <a:t> 커서 표시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cxnSp>
        <p:nvCxnSpPr>
          <p:cNvPr id="132" name="직선 화살표 연결선 131"/>
          <p:cNvCxnSpPr>
            <a:stCxn id="47" idx="3"/>
            <a:endCxn id="130" idx="1"/>
          </p:cNvCxnSpPr>
          <p:nvPr/>
        </p:nvCxnSpPr>
        <p:spPr>
          <a:xfrm flipV="1">
            <a:off x="9847882" y="2099119"/>
            <a:ext cx="349788" cy="2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130" idx="2"/>
            <a:endCxn id="126" idx="0"/>
          </p:cNvCxnSpPr>
          <p:nvPr/>
        </p:nvCxnSpPr>
        <p:spPr>
          <a:xfrm rot="5400000">
            <a:off x="9579676" y="1908669"/>
            <a:ext cx="993288" cy="1624168"/>
          </a:xfrm>
          <a:prstGeom prst="bentConnector3">
            <a:avLst>
              <a:gd name="adj1" fmla="val 804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설명선 1 145"/>
          <p:cNvSpPr/>
          <p:nvPr/>
        </p:nvSpPr>
        <p:spPr>
          <a:xfrm>
            <a:off x="3830008" y="1508932"/>
            <a:ext cx="1516977" cy="704347"/>
          </a:xfrm>
          <a:prstGeom prst="borderCallout1">
            <a:avLst>
              <a:gd name="adj1" fmla="val 89249"/>
              <a:gd name="adj2" fmla="val -62"/>
              <a:gd name="adj3" fmla="val 127997"/>
              <a:gd name="adj4" fmla="val 8033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작성된 닉네임이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아래의 확인 버튼을 누르면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닉네임 작성을 시작합니다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8573501" y="268400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랜덤한</a:t>
            </a:r>
            <a:r>
              <a:rPr lang="ko-KR" altLang="en-US" sz="700" dirty="0" smtClean="0">
                <a:solidFill>
                  <a:schemeClr val="tx1"/>
                </a:solidFill>
              </a:rPr>
              <a:t>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아바타에</a:t>
            </a:r>
            <a:r>
              <a:rPr lang="ko-KR" altLang="en-US" sz="700" dirty="0" smtClean="0">
                <a:solidFill>
                  <a:schemeClr val="tx1"/>
                </a:solidFill>
              </a:rPr>
              <a:t> 커서 표시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97" name="직선 화살표 연결선 96"/>
          <p:cNvCxnSpPr>
            <a:stCxn id="47" idx="2"/>
            <a:endCxn id="96" idx="0"/>
          </p:cNvCxnSpPr>
          <p:nvPr/>
        </p:nvCxnSpPr>
        <p:spPr>
          <a:xfrm flipH="1">
            <a:off x="9264235" y="2448973"/>
            <a:ext cx="1" cy="235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8573501" y="4164276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커서 위치 갱신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8573501" y="4677253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아바타</a:t>
            </a:r>
            <a:r>
              <a:rPr lang="ko-KR" altLang="en-US" sz="700" dirty="0" smtClean="0">
                <a:solidFill>
                  <a:schemeClr val="tx1"/>
                </a:solidFill>
              </a:rPr>
              <a:t> 점프 모션 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r>
              <a:rPr lang="ko-KR" altLang="en-US" sz="700" dirty="0" smtClean="0">
                <a:solidFill>
                  <a:schemeClr val="tx1"/>
                </a:solidFill>
              </a:rPr>
              <a:t>회 재생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20" name="순서도: 판단 119"/>
          <p:cNvSpPr/>
          <p:nvPr/>
        </p:nvSpPr>
        <p:spPr>
          <a:xfrm>
            <a:off x="8680589" y="5142141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8830060" y="5379322"/>
            <a:ext cx="868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입장 </a:t>
            </a:r>
            <a:r>
              <a:rPr lang="ko-KR" altLang="en-US" sz="800" dirty="0" smtClean="0"/>
              <a:t>버튼 터치</a:t>
            </a:r>
            <a:endParaRPr lang="ko-KR" altLang="en-US" sz="800" dirty="0"/>
          </a:p>
        </p:txBody>
      </p:sp>
      <p:sp>
        <p:nvSpPr>
          <p:cNvPr id="126" name="순서도: 판단 125"/>
          <p:cNvSpPr/>
          <p:nvPr/>
        </p:nvSpPr>
        <p:spPr>
          <a:xfrm>
            <a:off x="8680589" y="3217397"/>
            <a:ext cx="1167293" cy="693935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830060" y="3401954"/>
            <a:ext cx="86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유저가 </a:t>
            </a:r>
            <a:r>
              <a:rPr lang="ko-KR" altLang="en-US" sz="800" dirty="0" err="1" smtClean="0"/>
              <a:t>아바타</a:t>
            </a:r>
            <a:r>
              <a:rPr lang="ko-KR" altLang="en-US" sz="800" dirty="0" smtClean="0"/>
              <a:t> 터치</a:t>
            </a:r>
            <a:endParaRPr lang="ko-KR" altLang="en-US" sz="800" dirty="0"/>
          </a:p>
        </p:txBody>
      </p:sp>
      <p:cxnSp>
        <p:nvCxnSpPr>
          <p:cNvPr id="128" name="직선 화살표 연결선 127"/>
          <p:cNvCxnSpPr>
            <a:stCxn id="96" idx="2"/>
            <a:endCxn id="126" idx="0"/>
          </p:cNvCxnSpPr>
          <p:nvPr/>
        </p:nvCxnSpPr>
        <p:spPr>
          <a:xfrm>
            <a:off x="9264235" y="2933985"/>
            <a:ext cx="1" cy="28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8573501" y="6040155"/>
            <a:ext cx="1381468" cy="2499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메타버스 입장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1" name="직선 화살표 연결선 130"/>
          <p:cNvCxnSpPr>
            <a:stCxn id="126" idx="2"/>
            <a:endCxn id="103" idx="0"/>
          </p:cNvCxnSpPr>
          <p:nvPr/>
        </p:nvCxnSpPr>
        <p:spPr>
          <a:xfrm flipH="1">
            <a:off x="9264235" y="3911332"/>
            <a:ext cx="1" cy="252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03" idx="2"/>
            <a:endCxn id="107" idx="0"/>
          </p:cNvCxnSpPr>
          <p:nvPr/>
        </p:nvCxnSpPr>
        <p:spPr>
          <a:xfrm>
            <a:off x="9264235" y="4414256"/>
            <a:ext cx="0" cy="262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07" idx="2"/>
            <a:endCxn id="120" idx="0"/>
          </p:cNvCxnSpPr>
          <p:nvPr/>
        </p:nvCxnSpPr>
        <p:spPr>
          <a:xfrm>
            <a:off x="9264235" y="4927233"/>
            <a:ext cx="1" cy="214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0" idx="2"/>
            <a:endCxn id="129" idx="0"/>
          </p:cNvCxnSpPr>
          <p:nvPr/>
        </p:nvCxnSpPr>
        <p:spPr>
          <a:xfrm flipH="1">
            <a:off x="9264235" y="5836076"/>
            <a:ext cx="1" cy="20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137"/>
          <p:cNvCxnSpPr>
            <a:stCxn id="126" idx="3"/>
            <a:endCxn id="120" idx="0"/>
          </p:cNvCxnSpPr>
          <p:nvPr/>
        </p:nvCxnSpPr>
        <p:spPr>
          <a:xfrm flipH="1">
            <a:off x="9264236" y="3564365"/>
            <a:ext cx="583646" cy="1577776"/>
          </a:xfrm>
          <a:prstGeom prst="bentConnector4">
            <a:avLst>
              <a:gd name="adj1" fmla="val -39168"/>
              <a:gd name="adj2" fmla="val 918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>
            <a:stCxn id="120" idx="3"/>
            <a:endCxn id="126" idx="0"/>
          </p:cNvCxnSpPr>
          <p:nvPr/>
        </p:nvCxnSpPr>
        <p:spPr>
          <a:xfrm flipH="1" flipV="1">
            <a:off x="9264236" y="3217397"/>
            <a:ext cx="583646" cy="2271712"/>
          </a:xfrm>
          <a:prstGeom prst="bentConnector4">
            <a:avLst>
              <a:gd name="adj1" fmla="val -113558"/>
              <a:gd name="adj2" fmla="val 1060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8850345" y="2379380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TRUE</a:t>
            </a:r>
            <a:endParaRPr lang="ko-KR" altLang="en-US" sz="8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9700015" y="3361362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8871880" y="3832543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TRUE</a:t>
            </a:r>
            <a:endParaRPr lang="ko-KR" altLang="en-US" sz="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9698410" y="5293666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FALSE</a:t>
            </a:r>
            <a:endParaRPr lang="ko-KR" altLang="en-US" sz="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8870275" y="5764847"/>
            <a:ext cx="488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/>
              <a:t>TRUE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07289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ea typeface="Pretendard Light" panose="02000403000000020004" pitchFamily="2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042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단계별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UI </a:t>
            </a:r>
            <a:r>
              <a:rPr lang="ko-KR" altLang="en-US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및 </a:t>
            </a:r>
            <a:r>
              <a:rPr lang="en-US" altLang="ko-KR" sz="1200" b="1" dirty="0" smtClean="0">
                <a:ea typeface="맑은 고딕" panose="020B0503020000020004" pitchFamily="50" charset="-127"/>
                <a:cs typeface="Pretendard Black" panose="02000A03000000020004" pitchFamily="2" charset="-127"/>
              </a:rPr>
              <a:t>string key</a:t>
            </a:r>
            <a:endParaRPr lang="ko-KR" altLang="en-US" sz="1200" b="1" dirty="0"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168" y="3259723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단계 별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및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최초 실행 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15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1475</TotalTime>
  <Words>3222</Words>
  <Application>Microsoft Office PowerPoint</Application>
  <PresentationFormat>와이드스크린</PresentationFormat>
  <Paragraphs>578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Pretendard Black</vt:lpstr>
      <vt:lpstr>Pretendard Light</vt:lpstr>
      <vt:lpstr>Arial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148</cp:revision>
  <dcterms:created xsi:type="dcterms:W3CDTF">2021-09-02T07:22:35Z</dcterms:created>
  <dcterms:modified xsi:type="dcterms:W3CDTF">2021-12-29T08:34:54Z</dcterms:modified>
</cp:coreProperties>
</file>